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70" r:id="rId9"/>
    <p:sldId id="271" r:id="rId10"/>
    <p:sldId id="272" r:id="rId11"/>
    <p:sldId id="268" r:id="rId12"/>
    <p:sldId id="260" r:id="rId13"/>
    <p:sldId id="261" r:id="rId14"/>
    <p:sldId id="262" r:id="rId15"/>
    <p:sldId id="263" r:id="rId16"/>
    <p:sldId id="264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84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C59DC3C-EBAA-984E-A737-6D9FC799E2F2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3DF671D-11D0-6E42-A122-9511A95B43E2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78465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DC3C-EBAA-984E-A737-6D9FC799E2F2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671D-11D0-6E42-A122-9511A95B4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2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DC3C-EBAA-984E-A737-6D9FC799E2F2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671D-11D0-6E42-A122-9511A95B4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0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DC3C-EBAA-984E-A737-6D9FC799E2F2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671D-11D0-6E42-A122-9511A95B4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74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59DC3C-EBAA-984E-A737-6D9FC799E2F2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F671D-11D0-6E42-A122-9511A95B43E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11175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DC3C-EBAA-984E-A737-6D9FC799E2F2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671D-11D0-6E42-A122-9511A95B4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1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DC3C-EBAA-984E-A737-6D9FC799E2F2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671D-11D0-6E42-A122-9511A95B4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77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DC3C-EBAA-984E-A737-6D9FC799E2F2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671D-11D0-6E42-A122-9511A95B4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87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DC3C-EBAA-984E-A737-6D9FC799E2F2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F671D-11D0-6E42-A122-9511A95B43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62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59DC3C-EBAA-984E-A737-6D9FC799E2F2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F671D-11D0-6E42-A122-9511A95B43E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233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59DC3C-EBAA-984E-A737-6D9FC799E2F2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F671D-11D0-6E42-A122-9511A95B43E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315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C59DC3C-EBAA-984E-A737-6D9FC799E2F2}" type="datetimeFigureOut">
              <a:rPr lang="fr-FR" smtClean="0"/>
              <a:t>25/03/2024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3DF671D-11D0-6E42-A122-9511A95B43E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805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56C535-54D3-6DA4-AB55-8F980C16F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306286"/>
            <a:ext cx="8361229" cy="1828800"/>
          </a:xfrm>
        </p:spPr>
        <p:txBody>
          <a:bodyPr anchor="t"/>
          <a:lstStyle/>
          <a:p>
            <a:r>
              <a:rPr lang="fr-FR" sz="6000" dirty="0"/>
              <a:t>en licence de science politique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D90B5A6-A936-D9EE-7235-5DB39889CF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Julien Fretel</a:t>
            </a:r>
          </a:p>
          <a:p>
            <a:r>
              <a:rPr lang="fr-FR" dirty="0"/>
              <a:t>Ecole de science politique de la Sorbonne (Paris 1)</a:t>
            </a:r>
          </a:p>
        </p:txBody>
      </p:sp>
    </p:spTree>
    <p:extLst>
      <p:ext uri="{BB962C8B-B14F-4D97-AF65-F5344CB8AC3E}">
        <p14:creationId xmlns:p14="http://schemas.microsoft.com/office/powerpoint/2010/main" val="1852627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9C9C9CE-5C2A-30B7-C5DE-EF705E82F5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333135"/>
            <a:ext cx="9601200" cy="4343269"/>
          </a:xfrm>
        </p:spPr>
      </p:pic>
    </p:spTree>
    <p:extLst>
      <p:ext uri="{BB962C8B-B14F-4D97-AF65-F5344CB8AC3E}">
        <p14:creationId xmlns:p14="http://schemas.microsoft.com/office/powerpoint/2010/main" val="1089553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68808-5FAD-6F78-79A8-A3F532A32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formation par blocs de connaissances spécialisées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244438-080E-3626-A9CC-8B2EFE657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Sociologie des comportements politiques (Vote et action collective)</a:t>
            </a:r>
          </a:p>
          <a:p>
            <a:r>
              <a:rPr lang="fr-FR" dirty="0"/>
              <a:t>Sociologie des relations internationales</a:t>
            </a:r>
          </a:p>
          <a:p>
            <a:r>
              <a:rPr lang="fr-FR" dirty="0"/>
              <a:t>Sociologie de l’Europe</a:t>
            </a:r>
          </a:p>
          <a:p>
            <a:r>
              <a:rPr lang="fr-FR" dirty="0"/>
              <a:t>Politiques publiques</a:t>
            </a:r>
          </a:p>
          <a:p>
            <a:r>
              <a:rPr lang="fr-FR" dirty="0"/>
              <a:t>Histoire des idées politiques, théorie politique</a:t>
            </a:r>
          </a:p>
          <a:p>
            <a:r>
              <a:rPr lang="fr-FR" dirty="0"/>
              <a:t>Enseignements d’ouverture (genre, religion, communication)</a:t>
            </a:r>
          </a:p>
          <a:p>
            <a:r>
              <a:rPr lang="fr-FR" dirty="0"/>
              <a:t>Méthodes des sciences sociales</a:t>
            </a:r>
          </a:p>
        </p:txBody>
      </p:sp>
    </p:spTree>
    <p:extLst>
      <p:ext uri="{BB962C8B-B14F-4D97-AF65-F5344CB8AC3E}">
        <p14:creationId xmlns:p14="http://schemas.microsoft.com/office/powerpoint/2010/main" val="2194175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58F65F-6D98-B33C-26BD-3582A422C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4) Quel(s) profil(s) attendu(s)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7DB01D-897D-EA53-45E3-24A88E188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55423"/>
          </a:xfrm>
        </p:spPr>
        <p:txBody>
          <a:bodyPr/>
          <a:lstStyle/>
          <a:p>
            <a:pPr>
              <a:buFontTx/>
              <a:buChar char="-"/>
            </a:pPr>
            <a:r>
              <a:rPr lang="fr-FR" dirty="0"/>
              <a:t>De </a:t>
            </a:r>
            <a:r>
              <a:rPr lang="fr-FR" dirty="0" err="1"/>
              <a:t>bon.nes</a:t>
            </a:r>
            <a:r>
              <a:rPr lang="fr-FR" dirty="0"/>
              <a:t> élèves des classes de terminale, </a:t>
            </a:r>
            <a:r>
              <a:rPr lang="fr-FR" dirty="0" err="1"/>
              <a:t>armé.es</a:t>
            </a:r>
            <a:r>
              <a:rPr lang="fr-FR" dirty="0"/>
              <a:t> dans les matières des SHS</a:t>
            </a:r>
          </a:p>
          <a:p>
            <a:pPr>
              <a:buFontTx/>
              <a:buChar char="-"/>
            </a:pPr>
            <a:r>
              <a:rPr lang="fr-FR" dirty="0"/>
              <a:t>Des </a:t>
            </a:r>
            <a:r>
              <a:rPr lang="fr-FR" dirty="0" err="1"/>
              <a:t>lycén.nes</a:t>
            </a:r>
            <a:r>
              <a:rPr lang="fr-FR" dirty="0"/>
              <a:t> sachant ce qu’est la science politique, présentant un projet de parcours de formation cohérent</a:t>
            </a:r>
          </a:p>
          <a:p>
            <a:pPr>
              <a:buFontTx/>
              <a:buChar char="-"/>
            </a:pPr>
            <a:r>
              <a:rPr lang="fr-FR" dirty="0"/>
              <a:t>Des </a:t>
            </a:r>
            <a:r>
              <a:rPr lang="fr-FR" dirty="0" err="1"/>
              <a:t>lycén.nes</a:t>
            </a:r>
            <a:r>
              <a:rPr lang="fr-FR" dirty="0"/>
              <a:t> </a:t>
            </a:r>
            <a:r>
              <a:rPr lang="fr-FR" dirty="0" err="1"/>
              <a:t>intéressé.es</a:t>
            </a:r>
            <a:r>
              <a:rPr lang="fr-FR" dirty="0"/>
              <a:t> par la politique !</a:t>
            </a:r>
          </a:p>
          <a:p>
            <a:pPr>
              <a:buFontTx/>
              <a:buChar char="-"/>
            </a:pPr>
            <a:r>
              <a:rPr lang="fr-FR" dirty="0"/>
              <a:t>Des </a:t>
            </a:r>
            <a:r>
              <a:rPr lang="fr-FR" dirty="0" err="1"/>
              <a:t>lycéen.nes</a:t>
            </a:r>
            <a:r>
              <a:rPr lang="fr-FR" dirty="0"/>
              <a:t> ayant une vocation pour les sciences sociales (SES)</a:t>
            </a:r>
          </a:p>
          <a:p>
            <a:pPr>
              <a:buFontTx/>
              <a:buChar char="-"/>
            </a:pPr>
            <a:r>
              <a:rPr lang="fr-FR" dirty="0"/>
              <a:t>Curiosité, esprit critique, appétence pour la théorie et les constructions intellectuelles, engagements.</a:t>
            </a:r>
          </a:p>
          <a:p>
            <a:pPr>
              <a:buFontTx/>
              <a:buChar char="-"/>
            </a:pPr>
            <a:r>
              <a:rPr lang="fr-FR" dirty="0"/>
              <a:t>Intérêt des formateurs pour des profils « aux marges » (reprise d’étude, bac techno, changement d’orientation, etc.)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5424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7F9248-F529-1EA2-21B5-A344EDED9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5) L’exemple de la crise climatique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58194A-43EB-CB7F-5718-9FCD41F4F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69423"/>
            <a:ext cx="9601200" cy="471450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/>
              <a:t>Mise en perspective des diagnostics et mots de la crise climatique</a:t>
            </a:r>
          </a:p>
          <a:p>
            <a:pPr>
              <a:buFontTx/>
              <a:buChar char="-"/>
            </a:pPr>
            <a:r>
              <a:rPr lang="fr-FR" dirty="0"/>
              <a:t>Focalisation sur les experts et les corps de métiers en charge de la crise</a:t>
            </a:r>
          </a:p>
          <a:p>
            <a:pPr>
              <a:buFontTx/>
              <a:buChar char="-"/>
            </a:pPr>
            <a:r>
              <a:rPr lang="fr-FR" dirty="0"/>
              <a:t>Attention portée aux controverses (nationales et internationales-</a:t>
            </a:r>
          </a:p>
          <a:p>
            <a:pPr>
              <a:buFontTx/>
              <a:buChar char="-"/>
            </a:pPr>
            <a:r>
              <a:rPr lang="fr-FR" dirty="0"/>
              <a:t>Construction du problème public et mise à l’agenda</a:t>
            </a:r>
          </a:p>
          <a:p>
            <a:pPr>
              <a:buFontTx/>
              <a:buChar char="-"/>
            </a:pPr>
            <a:r>
              <a:rPr lang="fr-FR" dirty="0"/>
              <a:t>Analyse des politiques publiques mises en œuvre (nationales et internationales ; comparatisme)</a:t>
            </a:r>
          </a:p>
          <a:p>
            <a:pPr>
              <a:buFontTx/>
              <a:buChar char="-"/>
            </a:pPr>
            <a:r>
              <a:rPr lang="fr-FR" dirty="0"/>
              <a:t>Sociologie des mobilisations pour/contre le climat (Désobéissance, ZAD, Eoliennes, etc.)</a:t>
            </a:r>
          </a:p>
          <a:p>
            <a:pPr>
              <a:buFontTx/>
              <a:buChar char="-"/>
            </a:pPr>
            <a:r>
              <a:rPr lang="fr-FR" dirty="0"/>
              <a:t>Réflexion sur les enjeux démocratiques (dont renforcement de la démocratie participative ; de la démocratie dite « sauvage »; conférence citoyenne sur le climat)</a:t>
            </a:r>
          </a:p>
          <a:p>
            <a:pPr>
              <a:buFontTx/>
              <a:buChar char="-"/>
            </a:pPr>
            <a:r>
              <a:rPr lang="fr-FR" dirty="0"/>
              <a:t>La transition écologique et ses publics-cibles (avec une réflexion sur les inégalités)</a:t>
            </a:r>
          </a:p>
        </p:txBody>
      </p:sp>
    </p:spTree>
    <p:extLst>
      <p:ext uri="{BB962C8B-B14F-4D97-AF65-F5344CB8AC3E}">
        <p14:creationId xmlns:p14="http://schemas.microsoft.com/office/powerpoint/2010/main" val="1138848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5A096F-8E49-6593-1A92-B12C0E5B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4379"/>
            <a:ext cx="9601200" cy="836221"/>
          </a:xfrm>
        </p:spPr>
        <p:txBody>
          <a:bodyPr/>
          <a:lstStyle/>
          <a:p>
            <a:r>
              <a:rPr lang="fr-FR" dirty="0"/>
              <a:t>6) Après le Master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38CFE5-20CD-BE6D-3ABF-0EA9B90D2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82535"/>
            <a:ext cx="9601200" cy="4584865"/>
          </a:xfrm>
        </p:spPr>
        <p:txBody>
          <a:bodyPr>
            <a:normAutofit/>
          </a:bodyPr>
          <a:lstStyle/>
          <a:p>
            <a:r>
              <a:rPr lang="fr-FR" dirty="0"/>
              <a:t>Les métiers</a:t>
            </a:r>
          </a:p>
          <a:p>
            <a:pPr lvl="1"/>
            <a:r>
              <a:rPr lang="fr-FR" dirty="0"/>
              <a:t>Communication (publique, politique, territoriale, numérique, scientifique) </a:t>
            </a:r>
          </a:p>
          <a:p>
            <a:pPr lvl="1"/>
            <a:r>
              <a:rPr lang="fr-FR" dirty="0"/>
              <a:t>journalisme</a:t>
            </a:r>
          </a:p>
          <a:p>
            <a:pPr lvl="1"/>
            <a:r>
              <a:rPr lang="fr-FR" dirty="0"/>
              <a:t>Fonctions publiques (Etat, collectivités, Europe)</a:t>
            </a:r>
          </a:p>
          <a:p>
            <a:pPr lvl="1"/>
            <a:r>
              <a:rPr lang="fr-FR" dirty="0"/>
              <a:t>Consulting, </a:t>
            </a:r>
            <a:r>
              <a:rPr lang="fr-FR" dirty="0" err="1"/>
              <a:t>chargé.e</a:t>
            </a:r>
            <a:r>
              <a:rPr lang="fr-FR" dirty="0"/>
              <a:t> d’études, évaluation de l’action publique</a:t>
            </a:r>
          </a:p>
          <a:p>
            <a:pPr lvl="1"/>
            <a:r>
              <a:rPr lang="fr-FR" dirty="0"/>
              <a:t>Ingénierie de la concertation (agents de concertation/</a:t>
            </a:r>
            <a:r>
              <a:rPr lang="fr-FR" dirty="0" err="1"/>
              <a:t>community</a:t>
            </a:r>
            <a:r>
              <a:rPr lang="fr-FR" dirty="0"/>
              <a:t> </a:t>
            </a:r>
            <a:r>
              <a:rPr lang="fr-FR" dirty="0" err="1"/>
              <a:t>organizing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Action humanitaire et développement (vers la santé mondiale)</a:t>
            </a:r>
          </a:p>
          <a:p>
            <a:pPr lvl="1"/>
            <a:r>
              <a:rPr lang="fr-FR" dirty="0"/>
              <a:t>Transition écologique (concertation, médiation, valorisation, facilitation)</a:t>
            </a:r>
          </a:p>
          <a:p>
            <a:pPr lvl="1"/>
            <a:r>
              <a:rPr lang="fr-FR" dirty="0"/>
              <a:t>Enseignement (secondaire et supérieur)</a:t>
            </a:r>
          </a:p>
          <a:p>
            <a:pPr lvl="1"/>
            <a:r>
              <a:rPr lang="fr-FR" dirty="0"/>
              <a:t>Europe (fonctionnariat, lobbying, expertise, </a:t>
            </a:r>
            <a:r>
              <a:rPr lang="fr-FR" dirty="0" err="1"/>
              <a:t>plaidoyerfundraising</a:t>
            </a:r>
            <a:r>
              <a:rPr lang="fr-FR" dirty="0"/>
              <a:t>, etc.)</a:t>
            </a:r>
          </a:p>
          <a:p>
            <a:pPr lvl="1"/>
            <a:r>
              <a:rPr lang="fr-FR" dirty="0"/>
              <a:t>Les métiers de la politique (collaboratrice/</a:t>
            </a:r>
            <a:r>
              <a:rPr lang="fr-FR" dirty="0" err="1"/>
              <a:t>teur</a:t>
            </a:r>
            <a:r>
              <a:rPr lang="fr-FR" dirty="0"/>
              <a:t> ; assistanat, cabinet, </a:t>
            </a:r>
            <a:r>
              <a:rPr lang="fr-FR" dirty="0" err="1"/>
              <a:t>élu.es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Les métiers de l’internationale (diplomatie, militaire, économique, institutions)</a:t>
            </a:r>
          </a:p>
        </p:txBody>
      </p:sp>
    </p:spTree>
    <p:extLst>
      <p:ext uri="{BB962C8B-B14F-4D97-AF65-F5344CB8AC3E}">
        <p14:creationId xmlns:p14="http://schemas.microsoft.com/office/powerpoint/2010/main" val="1330589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2F6FDA-0E3E-A9FD-ABBE-7F107702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7) La transition Licence/Master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FC7278-0FBA-4A7E-DB70-F2C364666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71304"/>
            <a:ext cx="9601200" cy="3896096"/>
          </a:xfrm>
        </p:spPr>
        <p:txBody>
          <a:bodyPr anchor="ctr"/>
          <a:lstStyle/>
          <a:p>
            <a:r>
              <a:rPr lang="fr-FR" dirty="0"/>
              <a:t>Une licence </a:t>
            </a:r>
            <a:r>
              <a:rPr lang="fr-FR" u="sng" dirty="0"/>
              <a:t>de science politique</a:t>
            </a:r>
            <a:r>
              <a:rPr lang="fr-FR" dirty="0"/>
              <a:t> réussie</a:t>
            </a:r>
          </a:p>
          <a:p>
            <a:r>
              <a:rPr lang="fr-FR" dirty="0"/>
              <a:t>Importance des stages et des expériences</a:t>
            </a:r>
          </a:p>
          <a:p>
            <a:r>
              <a:rPr lang="fr-FR" dirty="0"/>
              <a:t>Motivation</a:t>
            </a:r>
          </a:p>
          <a:p>
            <a:r>
              <a:rPr lang="fr-FR" dirty="0"/>
              <a:t>Articulation entre projet d’étude et secteurs d’activité et métiers</a:t>
            </a:r>
          </a:p>
          <a:p>
            <a:r>
              <a:rPr lang="fr-FR" dirty="0"/>
              <a:t>Investissement dans son métier d’étudiant (activisme associatif)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2948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380441-33A7-EB1F-2D76-96421B5CA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8) Quelles questions se poser pour entrer en Master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3F237A-DABE-5850-E9F6-EF8C5B49C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Secteur d’activité</a:t>
            </a:r>
          </a:p>
          <a:p>
            <a:r>
              <a:rPr lang="fr-FR" dirty="0"/>
              <a:t>Métiers</a:t>
            </a:r>
          </a:p>
          <a:p>
            <a:r>
              <a:rPr lang="fr-FR" dirty="0"/>
              <a:t>Parcours professionnels possibles; évolutions de carrière</a:t>
            </a:r>
          </a:p>
          <a:p>
            <a:r>
              <a:rPr lang="fr-FR" dirty="0"/>
              <a:t>Appétence pour certains savoirs et savoir-faire</a:t>
            </a:r>
          </a:p>
          <a:p>
            <a:r>
              <a:rPr lang="fr-FR" dirty="0"/>
              <a:t>Méthodes qu’il faut acquérir </a:t>
            </a:r>
          </a:p>
        </p:txBody>
      </p:sp>
    </p:spTree>
    <p:extLst>
      <p:ext uri="{BB962C8B-B14F-4D97-AF65-F5344CB8AC3E}">
        <p14:creationId xmlns:p14="http://schemas.microsoft.com/office/powerpoint/2010/main" val="3133933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56C99E-11A1-16E1-EAE6-39F44E527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9) Après un Master de science politique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B1352A-A753-CBE1-34A3-CE374A657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activité 90%</a:t>
            </a:r>
          </a:p>
          <a:p>
            <a:r>
              <a:rPr lang="fr-FR" dirty="0"/>
              <a:t>Cadres et professions intellectuelles supérieures</a:t>
            </a:r>
          </a:p>
          <a:p>
            <a:r>
              <a:rPr lang="fr-FR" dirty="0"/>
              <a:t>Métiers en adéquation avec la formation</a:t>
            </a:r>
          </a:p>
          <a:p>
            <a:r>
              <a:rPr lang="fr-FR" dirty="0"/>
              <a:t>Métiers à responsabilité</a:t>
            </a:r>
          </a:p>
          <a:p>
            <a:r>
              <a:rPr lang="fr-FR" dirty="0"/>
              <a:t>Rémunération relativement élevée (20% des revenus les </a:t>
            </a:r>
            <a:r>
              <a:rPr lang="fr-FR"/>
              <a:t>plus élevés)</a:t>
            </a:r>
            <a:endParaRPr lang="fr-FR" dirty="0"/>
          </a:p>
          <a:p>
            <a:r>
              <a:rPr lang="fr-FR" dirty="0"/>
              <a:t>Métiers qui apportent du sens (intérêt général, service à la collectivité, renforcement du lien social et politique)</a:t>
            </a:r>
          </a:p>
          <a:p>
            <a:r>
              <a:rPr lang="fr-FR" dirty="0"/>
              <a:t>Taux élevé de satisfaction</a:t>
            </a:r>
          </a:p>
        </p:txBody>
      </p:sp>
    </p:spTree>
    <p:extLst>
      <p:ext uri="{BB962C8B-B14F-4D97-AF65-F5344CB8AC3E}">
        <p14:creationId xmlns:p14="http://schemas.microsoft.com/office/powerpoint/2010/main" val="2939875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CEAFA2-828D-9B70-48F0-2528C25AC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1) Pour(quoi) la science politique à l’université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B0541E-C2DC-2BB6-57E7-3F13255D6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FontTx/>
              <a:buChar char="-"/>
            </a:pPr>
            <a:r>
              <a:rPr lang="fr-FR" dirty="0"/>
              <a:t>Entrer dans une filière d’excellence (// droit)</a:t>
            </a:r>
          </a:p>
          <a:p>
            <a:pPr>
              <a:buFontTx/>
              <a:buChar char="-"/>
            </a:pPr>
            <a:r>
              <a:rPr lang="fr-FR" dirty="0"/>
              <a:t>Entrer dans une filière spécialisée (# sciences po)</a:t>
            </a:r>
          </a:p>
          <a:p>
            <a:pPr>
              <a:buFontTx/>
              <a:buChar char="-"/>
            </a:pPr>
            <a:r>
              <a:rPr lang="fr-FR" dirty="0"/>
              <a:t>Entrer dans une filière très demandée</a:t>
            </a:r>
          </a:p>
          <a:p>
            <a:pPr>
              <a:buFontTx/>
              <a:buChar char="-"/>
            </a:pPr>
            <a:r>
              <a:rPr lang="fr-FR" dirty="0"/>
              <a:t>Pour une L/M (et D?)</a:t>
            </a:r>
          </a:p>
          <a:p>
            <a:pPr>
              <a:buFontTx/>
              <a:buChar char="-"/>
            </a:pPr>
            <a:r>
              <a:rPr lang="fr-FR" dirty="0"/>
              <a:t>Possibilité de la double-licence (Eco, droit, histoire, philosophie)</a:t>
            </a:r>
          </a:p>
          <a:p>
            <a:pPr>
              <a:buFontTx/>
              <a:buChar char="-"/>
            </a:pPr>
            <a:r>
              <a:rPr lang="fr-FR" dirty="0"/>
              <a:t>Entrer dans une filière aux nombreux débouchés</a:t>
            </a:r>
          </a:p>
          <a:p>
            <a:pPr>
              <a:buFontTx/>
              <a:buChar char="-"/>
            </a:pPr>
            <a:r>
              <a:rPr lang="fr-FR" dirty="0"/>
              <a:t>Des liens évidents entre citoyenneté et science politique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128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900EB9-1BB4-BAFD-696F-EDB5F04A9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2) Les spécificités de la licence de science politique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02D5D8-D76A-E96E-C8F4-D6492FDA9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Etudier le/la politique par le prisme de l’histoire et du temps présent</a:t>
            </a:r>
          </a:p>
          <a:p>
            <a:pPr>
              <a:buFontTx/>
              <a:buChar char="-"/>
            </a:pPr>
            <a:r>
              <a:rPr lang="fr-FR" dirty="0"/>
              <a:t>Etudier la/le politique scientifiquement</a:t>
            </a:r>
          </a:p>
          <a:p>
            <a:pPr>
              <a:buFontTx/>
              <a:buChar char="-"/>
            </a:pPr>
            <a:r>
              <a:rPr lang="fr-FR" dirty="0"/>
              <a:t>Une initiation par et à la recherche</a:t>
            </a:r>
          </a:p>
          <a:p>
            <a:pPr>
              <a:buFontTx/>
              <a:buChar char="-"/>
            </a:pPr>
            <a:r>
              <a:rPr lang="fr-FR" dirty="0"/>
              <a:t>Une initiation intense aux sciences sociales et aux méthodes des sciences sociales</a:t>
            </a:r>
          </a:p>
          <a:p>
            <a:pPr>
              <a:buFontTx/>
              <a:buChar char="-"/>
            </a:pPr>
            <a:r>
              <a:rPr lang="fr-FR" dirty="0"/>
              <a:t>Des questions faisant polémique</a:t>
            </a:r>
          </a:p>
          <a:p>
            <a:pPr>
              <a:buFontTx/>
              <a:buChar char="-"/>
            </a:pPr>
            <a:r>
              <a:rPr lang="fr-FR" dirty="0"/>
              <a:t>Les apports pluridisciplinaires (droit, histoire, économie)</a:t>
            </a:r>
          </a:p>
          <a:p>
            <a:pPr>
              <a:buFontTx/>
              <a:buChar char="-"/>
            </a:pPr>
            <a:r>
              <a:rPr lang="fr-FR" dirty="0"/>
              <a:t>Une discipline très internationalisée (par ses champs d’études, ses cadres théoriques et ses références bibliographiques)</a:t>
            </a:r>
          </a:p>
        </p:txBody>
      </p:sp>
    </p:spTree>
    <p:extLst>
      <p:ext uri="{BB962C8B-B14F-4D97-AF65-F5344CB8AC3E}">
        <p14:creationId xmlns:p14="http://schemas.microsoft.com/office/powerpoint/2010/main" val="1639042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48CA43-B49D-3B2E-9982-0F928FA33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3) La continuité avec l’enseignement secondaire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676CDF-FF1D-E385-C368-C74B07943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/>
              <a:t>Une filiation naturelle avec les sciences économiques et sociales</a:t>
            </a:r>
          </a:p>
          <a:p>
            <a:pPr>
              <a:buFontTx/>
              <a:buChar char="-"/>
            </a:pPr>
            <a:r>
              <a:rPr lang="fr-FR" dirty="0"/>
              <a:t>Des connexions en termes de méthode (analyse de documents), de pluridisciplinarité, et d’esprit critique </a:t>
            </a:r>
          </a:p>
          <a:p>
            <a:pPr>
              <a:buFontTx/>
              <a:buChar char="-"/>
            </a:pPr>
            <a:r>
              <a:rPr lang="fr-FR" dirty="0"/>
              <a:t>Les SES, l’HG et la philosophie sont les disciplines de propédeutique de la science politique</a:t>
            </a:r>
          </a:p>
          <a:p>
            <a:pPr>
              <a:buFontTx/>
              <a:buChar char="-"/>
            </a:pPr>
            <a:r>
              <a:rPr lang="fr-FR" dirty="0"/>
              <a:t>Mais qu’est-ce que la science politique ?</a:t>
            </a:r>
          </a:p>
          <a:p>
            <a:pPr>
              <a:buFontTx/>
              <a:buChar char="-"/>
            </a:pPr>
            <a:r>
              <a:rPr lang="fr-FR" dirty="0"/>
              <a:t>Le lycée prépare-t-il cette entrée en science politique ? (la confusion entre Sciences Po et la science politique)</a:t>
            </a:r>
          </a:p>
          <a:p>
            <a:pPr>
              <a:buFontTx/>
              <a:buChar char="-"/>
            </a:pPr>
            <a:r>
              <a:rPr lang="fr-FR" dirty="0"/>
              <a:t>Quelle adéquation entre l’option HGGSP et </a:t>
            </a:r>
            <a:r>
              <a:rPr lang="fr-FR" u="sng" dirty="0"/>
              <a:t>la</a:t>
            </a:r>
            <a:r>
              <a:rPr lang="fr-FR" dirty="0"/>
              <a:t> science politique ?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174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D0DB29CB-EA18-B782-5B5E-5082ED9ABA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536379"/>
              </p:ext>
            </p:extLst>
          </p:nvPr>
        </p:nvGraphicFramePr>
        <p:xfrm>
          <a:off x="3396343" y="166688"/>
          <a:ext cx="5581402" cy="6691314"/>
        </p:xfrm>
        <a:graphic>
          <a:graphicData uri="http://schemas.openxmlformats.org/drawingml/2006/table">
            <a:tbl>
              <a:tblPr/>
              <a:tblGrid>
                <a:gridCol w="1538089">
                  <a:extLst>
                    <a:ext uri="{9D8B030D-6E8A-4147-A177-3AD203B41FA5}">
                      <a16:colId xmlns:a16="http://schemas.microsoft.com/office/drawing/2014/main" val="2265472139"/>
                    </a:ext>
                  </a:extLst>
                </a:gridCol>
                <a:gridCol w="4043313">
                  <a:extLst>
                    <a:ext uri="{9D8B030D-6E8A-4147-A177-3AD203B41FA5}">
                      <a16:colId xmlns:a16="http://schemas.microsoft.com/office/drawing/2014/main" val="1655224377"/>
                    </a:ext>
                  </a:extLst>
                </a:gridCol>
              </a:tblGrid>
              <a:tr h="4591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Intitulé des UE </a:t>
                      </a:r>
                      <a:b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 </a:t>
                      </a:r>
                      <a:b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 éléments pédagogiques (EP)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46698"/>
                  </a:ext>
                </a:extLst>
              </a:tr>
              <a:tr h="22188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Semestre 1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52834"/>
                  </a:ext>
                </a:extLst>
              </a:tr>
              <a:tr h="2048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UE 1 : 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073013"/>
                  </a:ext>
                </a:extLst>
              </a:tr>
              <a:tr h="273091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au droit privé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16977"/>
                  </a:ext>
                </a:extLst>
              </a:tr>
              <a:tr h="2474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Droit constitutionnel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070424"/>
                  </a:ext>
                </a:extLst>
              </a:tr>
              <a:tr h="298693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Histoire de la vie politique (1789-1958)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761915"/>
                  </a:ext>
                </a:extLst>
              </a:tr>
              <a:tr h="2048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UE 2 : 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755616"/>
                  </a:ext>
                </a:extLst>
              </a:tr>
              <a:tr h="34989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à la sociologie et techniques d'enquête en sciences sociales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407298"/>
                  </a:ext>
                </a:extLst>
              </a:tr>
              <a:tr h="273091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Histoire des médias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854060"/>
                  </a:ext>
                </a:extLst>
              </a:tr>
              <a:tr h="418171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Grands problèmes politiques du monde contemporain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839614"/>
                  </a:ext>
                </a:extLst>
              </a:tr>
              <a:tr h="2048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UE 3 : 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959639"/>
                  </a:ext>
                </a:extLst>
              </a:tr>
              <a:tr h="2645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LV1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581561"/>
                  </a:ext>
                </a:extLst>
              </a:tr>
              <a:tr h="182061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1" marR="7271" marT="7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730106"/>
                  </a:ext>
                </a:extLst>
              </a:tr>
              <a:tr h="1587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 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475075"/>
                  </a:ext>
                </a:extLst>
              </a:tr>
              <a:tr h="23895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 horaire étudiant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491724"/>
                  </a:ext>
                </a:extLst>
              </a:tr>
              <a:tr h="182061"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1" marR="7271" marT="7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1" marR="7271" marT="7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90769"/>
                  </a:ext>
                </a:extLst>
              </a:tr>
              <a:tr h="22188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Semestre 2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973266"/>
                  </a:ext>
                </a:extLst>
              </a:tr>
              <a:tr h="2048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UE 1 : 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67904"/>
                  </a:ext>
                </a:extLst>
              </a:tr>
              <a:tr h="3242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Droit constitutionnel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819006"/>
                  </a:ext>
                </a:extLst>
              </a:tr>
              <a:tr h="324297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Sociologie générale et statistiques appliquées aux sciences sociales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17469"/>
                  </a:ext>
                </a:extLst>
              </a:tr>
              <a:tr h="281626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Economie </a:t>
                      </a:r>
                      <a:r>
                        <a:rPr lang="fr-FR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politique</a:t>
                      </a:r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45201"/>
                  </a:ext>
                </a:extLst>
              </a:tr>
              <a:tr h="2048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UE 2 : 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350654"/>
                  </a:ext>
                </a:extLst>
              </a:tr>
              <a:tr h="3755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Relations Internationales et introduction au droit international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760941"/>
                  </a:ext>
                </a:extLst>
              </a:tr>
              <a:tr h="273091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Sociologie des comportements politiques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923308"/>
                  </a:ext>
                </a:extLst>
              </a:tr>
              <a:tr h="298693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Histoire de la vie politique depuis 1958</a:t>
                      </a:r>
                    </a:p>
                  </a:txBody>
                  <a:tcPr marL="7271" marR="7271" marT="7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305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1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3C95549-FA7D-9F5C-B477-EBF3E2028A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547880"/>
              </p:ext>
            </p:extLst>
          </p:nvPr>
        </p:nvGraphicFramePr>
        <p:xfrm>
          <a:off x="3241963" y="110834"/>
          <a:ext cx="5118265" cy="6747165"/>
        </p:xfrm>
        <a:graphic>
          <a:graphicData uri="http://schemas.openxmlformats.org/drawingml/2006/table">
            <a:tbl>
              <a:tblPr/>
              <a:tblGrid>
                <a:gridCol w="1443612">
                  <a:extLst>
                    <a:ext uri="{9D8B030D-6E8A-4147-A177-3AD203B41FA5}">
                      <a16:colId xmlns:a16="http://schemas.microsoft.com/office/drawing/2014/main" val="3724259179"/>
                    </a:ext>
                  </a:extLst>
                </a:gridCol>
                <a:gridCol w="3674653">
                  <a:extLst>
                    <a:ext uri="{9D8B030D-6E8A-4147-A177-3AD203B41FA5}">
                      <a16:colId xmlns:a16="http://schemas.microsoft.com/office/drawing/2014/main" val="2617022116"/>
                    </a:ext>
                  </a:extLst>
                </a:gridCol>
              </a:tblGrid>
              <a:tr h="37457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Intitulé des UE </a:t>
                      </a:r>
                      <a:b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 </a:t>
                      </a:r>
                      <a:b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 éléments pédagogiques (EP)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82146"/>
                  </a:ext>
                </a:extLst>
              </a:tr>
              <a:tr h="21826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Semestre 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722042"/>
                  </a:ext>
                </a:extLst>
              </a:tr>
              <a:tr h="4297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UE 1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915452"/>
                  </a:ext>
                </a:extLst>
              </a:tr>
              <a:tr h="2114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Sociologie de l'Etat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2495876"/>
                  </a:ext>
                </a:extLst>
              </a:tr>
              <a:tr h="22508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Droit Administratif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108091"/>
                  </a:ext>
                </a:extLst>
              </a:tr>
              <a:tr h="2114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au droit européen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279059"/>
                  </a:ext>
                </a:extLst>
              </a:tr>
              <a:tr h="1636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UE 2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756569"/>
                  </a:ext>
                </a:extLst>
              </a:tr>
              <a:tr h="19779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Histoire de la pensée économique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092765"/>
                  </a:ext>
                </a:extLst>
              </a:tr>
              <a:tr h="252365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Sociologie des organisations politiques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548320"/>
                  </a:ext>
                </a:extLst>
              </a:tr>
              <a:tr h="24554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Droit des Finances publiques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913521"/>
                  </a:ext>
                </a:extLst>
              </a:tr>
              <a:tr h="21144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UE 3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902040"/>
                  </a:ext>
                </a:extLst>
              </a:tr>
              <a:tr h="22508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aux études sur le genre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848860"/>
                  </a:ext>
                </a:extLst>
              </a:tr>
              <a:tr h="184158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904772"/>
                  </a:ext>
                </a:extLst>
              </a:tr>
              <a:tr h="163696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6479239"/>
                  </a:ext>
                </a:extLst>
              </a:tr>
              <a:tr h="12485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543281"/>
                  </a:ext>
                </a:extLst>
              </a:tr>
              <a:tr h="1636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 horaire étudiant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937770"/>
                  </a:ext>
                </a:extLst>
              </a:tr>
              <a:tr h="190979"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389795"/>
                  </a:ext>
                </a:extLst>
              </a:tr>
              <a:tr h="13641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Semestre 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332070"/>
                  </a:ext>
                </a:extLst>
              </a:tr>
              <a:tr h="17733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UE 1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655559"/>
                  </a:ext>
                </a:extLst>
              </a:tr>
              <a:tr h="22508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à la politique européenne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894772"/>
                  </a:ext>
                </a:extLst>
              </a:tr>
              <a:tr h="2114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Droit administratif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342149"/>
                  </a:ext>
                </a:extLst>
              </a:tr>
              <a:tr h="1909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UE 2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581443"/>
                  </a:ext>
                </a:extLst>
              </a:tr>
              <a:tr h="2660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L'Islam politique dans le monde contemporain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134292"/>
                  </a:ext>
                </a:extLst>
              </a:tr>
              <a:tr h="2932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Institutions  politiques comparées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754803"/>
                  </a:ext>
                </a:extLst>
              </a:tr>
              <a:tr h="2660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Sociologie politique du Pouvoir local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551313"/>
                  </a:ext>
                </a:extLst>
              </a:tr>
              <a:tr h="3137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Sociologie des conflits internationaux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263534"/>
                  </a:ext>
                </a:extLst>
              </a:tr>
              <a:tr h="1705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UE 3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888159"/>
                  </a:ext>
                </a:extLst>
              </a:tr>
              <a:tr h="23872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Histoire des idées politiques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66604"/>
                  </a:ext>
                </a:extLst>
              </a:tr>
              <a:tr h="22508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Statistiques appliquées aux sciences sociales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689867"/>
                  </a:ext>
                </a:extLst>
              </a:tr>
              <a:tr h="23872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742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60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3E6B09E4-35B0-FD6D-75ED-E65974D5C7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467"/>
              </p:ext>
            </p:extLst>
          </p:nvPr>
        </p:nvGraphicFramePr>
        <p:xfrm>
          <a:off x="3990109" y="332509"/>
          <a:ext cx="4156364" cy="6340508"/>
        </p:xfrm>
        <a:graphic>
          <a:graphicData uri="http://schemas.openxmlformats.org/drawingml/2006/table">
            <a:tbl>
              <a:tblPr/>
              <a:tblGrid>
                <a:gridCol w="1182414">
                  <a:extLst>
                    <a:ext uri="{9D8B030D-6E8A-4147-A177-3AD203B41FA5}">
                      <a16:colId xmlns:a16="http://schemas.microsoft.com/office/drawing/2014/main" val="4286361317"/>
                    </a:ext>
                  </a:extLst>
                </a:gridCol>
                <a:gridCol w="2973950">
                  <a:extLst>
                    <a:ext uri="{9D8B030D-6E8A-4147-A177-3AD203B41FA5}">
                      <a16:colId xmlns:a16="http://schemas.microsoft.com/office/drawing/2014/main" val="2276105580"/>
                    </a:ext>
                  </a:extLst>
                </a:gridCol>
              </a:tblGrid>
              <a:tr h="4044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Intitulé des UE </a:t>
                      </a:r>
                      <a:b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 </a:t>
                      </a:r>
                      <a:b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 éléments pédagogiques (EP)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542261"/>
                  </a:ext>
                </a:extLst>
              </a:tr>
              <a:tr h="19076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Semestre 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701827"/>
                  </a:ext>
                </a:extLst>
              </a:tr>
              <a:tr h="26413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UE 1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961580"/>
                  </a:ext>
                </a:extLst>
              </a:tr>
              <a:tr h="2568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Organisation de l’État et action publique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928857"/>
                  </a:ext>
                </a:extLst>
              </a:tr>
              <a:tr h="2714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Transformations des sociétés contemporaines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696387"/>
                  </a:ext>
                </a:extLst>
              </a:tr>
              <a:tr h="264138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Grands problèmes économiques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679137"/>
                  </a:ext>
                </a:extLst>
              </a:tr>
              <a:tr h="17609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UE 2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992129"/>
                  </a:ext>
                </a:extLst>
              </a:tr>
              <a:tr h="300823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Introduction à l’analyse politique internationale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580757"/>
                  </a:ext>
                </a:extLst>
              </a:tr>
              <a:tr h="2347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Construction européenne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491678"/>
                  </a:ext>
                </a:extLst>
              </a:tr>
              <a:tr h="2274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Political Economy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1740594"/>
                  </a:ext>
                </a:extLst>
              </a:tr>
              <a:tr h="2347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 sauf Anglais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495154"/>
                  </a:ext>
                </a:extLst>
              </a:tr>
              <a:tr h="3228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Méthodologie pour Etudiants étrangers et Erasmus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678592"/>
                  </a:ext>
                </a:extLst>
              </a:tr>
              <a:tr h="156525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5925712"/>
                  </a:ext>
                </a:extLst>
              </a:tr>
              <a:tr h="1348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263656"/>
                  </a:ext>
                </a:extLst>
              </a:tr>
              <a:tr h="20544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 horaire étudiant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593893"/>
                  </a:ext>
                </a:extLst>
              </a:tr>
              <a:tr h="156525"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315501"/>
                  </a:ext>
                </a:extLst>
              </a:tr>
              <a:tr h="19076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Semestre 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017718"/>
                  </a:ext>
                </a:extLst>
              </a:tr>
              <a:tr h="17609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UE 1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119836"/>
                  </a:ext>
                </a:extLst>
              </a:tr>
              <a:tr h="2714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Politique comparée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971158"/>
                  </a:ext>
                </a:extLst>
              </a:tr>
              <a:tr h="234789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Théories de la communication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215300"/>
                  </a:ext>
                </a:extLst>
              </a:tr>
              <a:tr h="322835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Conférence de méthodes : techniques d'enquête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502863"/>
                  </a:ext>
                </a:extLst>
              </a:tr>
              <a:tr h="2714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 approaches in Political Science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912906"/>
                  </a:ext>
                </a:extLst>
              </a:tr>
              <a:tr h="17609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E26B0A"/>
                          </a:solidFill>
                          <a:effectLst/>
                          <a:latin typeface="Calibri" panose="020F0502020204030204" pitchFamily="34" charset="0"/>
                        </a:rPr>
                        <a:t>UE 2 :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464070"/>
                  </a:ext>
                </a:extLst>
              </a:tr>
              <a:tr h="300823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Histoire comparée de la représentation politique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9441938"/>
                  </a:ext>
                </a:extLst>
              </a:tr>
              <a:tr h="293486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Grandes controverses de la philosophie politique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90861"/>
                  </a:ext>
                </a:extLst>
              </a:tr>
              <a:tr h="300823"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 obligatoire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Politique, religion et radicalisation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330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120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F3C80975-DA8E-CA52-940A-7844864FC5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576991"/>
            <a:ext cx="9601200" cy="5657553"/>
          </a:xfrm>
        </p:spPr>
      </p:pic>
    </p:spTree>
    <p:extLst>
      <p:ext uri="{BB962C8B-B14F-4D97-AF65-F5344CB8AC3E}">
        <p14:creationId xmlns:p14="http://schemas.microsoft.com/office/powerpoint/2010/main" val="4278899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E99AD998-68AF-0122-18AB-20F37CFEE2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641268"/>
            <a:ext cx="8627423" cy="5332020"/>
          </a:xfrm>
        </p:spPr>
      </p:pic>
    </p:spTree>
    <p:extLst>
      <p:ext uri="{BB962C8B-B14F-4D97-AF65-F5344CB8AC3E}">
        <p14:creationId xmlns:p14="http://schemas.microsoft.com/office/powerpoint/2010/main" val="327804421"/>
      </p:ext>
    </p:extLst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Cadrag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adr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{758E7489-94DC-B440-89A5-7A6C56E3FF75}tf10001072</Template>
  <TotalTime>986</TotalTime>
  <Words>1185</Words>
  <Application>Microsoft Macintosh PowerPoint</Application>
  <PresentationFormat>Grand écran</PresentationFormat>
  <Paragraphs>206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0" baseType="lpstr">
      <vt:lpstr>Calibri</vt:lpstr>
      <vt:lpstr>Franklin Gothic Book</vt:lpstr>
      <vt:lpstr>Cadrage</vt:lpstr>
      <vt:lpstr>en licence de science politique</vt:lpstr>
      <vt:lpstr>1) Pour(quoi) la science politique à l’université ?</vt:lpstr>
      <vt:lpstr>2) Les spécificités de la licence de science politique</vt:lpstr>
      <vt:lpstr>3) La continuité avec l’enseignement secondaire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Une formation par blocs de connaissances spécialisées</vt:lpstr>
      <vt:lpstr>4) Quel(s) profil(s) attendu(s) ?</vt:lpstr>
      <vt:lpstr>5) L’exemple de la crise climatique</vt:lpstr>
      <vt:lpstr>6) Après le Master</vt:lpstr>
      <vt:lpstr>7) La transition Licence/Master</vt:lpstr>
      <vt:lpstr>8) Quelles questions se poser pour entrer en Master ?</vt:lpstr>
      <vt:lpstr>9) Après un Master de science politique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Entrer en licence de science politique</dc:title>
  <dc:creator>Julien Fretel</dc:creator>
  <cp:lastModifiedBy>Julien Fretel</cp:lastModifiedBy>
  <cp:revision>3</cp:revision>
  <dcterms:created xsi:type="dcterms:W3CDTF">2024-03-25T15:53:19Z</dcterms:created>
  <dcterms:modified xsi:type="dcterms:W3CDTF">2024-03-26T08:20:07Z</dcterms:modified>
</cp:coreProperties>
</file>