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8" r:id="rId3"/>
    <p:sldId id="259" r:id="rId4"/>
    <p:sldId id="321" r:id="rId5"/>
    <p:sldId id="285" r:id="rId6"/>
    <p:sldId id="308" r:id="rId7"/>
    <p:sldId id="272" r:id="rId8"/>
    <p:sldId id="307" r:id="rId9"/>
    <p:sldId id="318" r:id="rId10"/>
    <p:sldId id="309" r:id="rId11"/>
    <p:sldId id="322" r:id="rId12"/>
    <p:sldId id="323" r:id="rId13"/>
    <p:sldId id="319" r:id="rId14"/>
    <p:sldId id="327" r:id="rId15"/>
    <p:sldId id="328" r:id="rId16"/>
    <p:sldId id="324" r:id="rId17"/>
    <p:sldId id="326" r:id="rId18"/>
    <p:sldId id="284" r:id="rId19"/>
  </p:sldIdLst>
  <p:sldSz cx="9144000" cy="6858000" type="screen4x3"/>
  <p:notesSz cx="9926638" cy="67976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Windows" initials="UW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74"/>
  </p:normalViewPr>
  <p:slideViewPr>
    <p:cSldViewPr snapToGrid="0" snapToObjects="1">
      <p:cViewPr>
        <p:scale>
          <a:sx n="91" d="100"/>
          <a:sy n="91" d="100"/>
        </p:scale>
        <p:origin x="-102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1D825-A4CC-4389-BF83-66CB140B8BD7}" type="datetimeFigureOut">
              <a:rPr lang="fr-FR" smtClean="0"/>
              <a:t>16/12/2021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A0B7B-5425-4B0C-BB0A-B23379847B1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69368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40811-B1B8-0E45-BC79-31297C45F462}" type="datetimeFigureOut">
              <a:rPr lang="fr-FR" smtClean="0"/>
              <a:t>16/12/2021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50900"/>
            <a:ext cx="3055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F093E-77F9-7140-9B66-203546D3E40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36804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F093E-77F9-7140-9B66-203546D3E404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4840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F093E-77F9-7140-9B66-203546D3E404}" type="slidenum">
              <a:rPr lang="fr-FR" smtClean="0"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1811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80930"/>
            <a:ext cx="7772400" cy="3170582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latin typeface="Archive" charset="0"/>
                <a:ea typeface="Archive" charset="0"/>
                <a:cs typeface="Archive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51512"/>
            <a:ext cx="7772400" cy="97403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651" y="526774"/>
            <a:ext cx="8060635" cy="129885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Archive" charset="0"/>
                <a:ea typeface="Archive" charset="0"/>
                <a:cs typeface="Archive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261" y="2604052"/>
            <a:ext cx="8259417" cy="357291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22" y="437532"/>
            <a:ext cx="8259832" cy="874434"/>
          </a:xfrm>
        </p:spPr>
        <p:txBody>
          <a:bodyPr anchor="ctr">
            <a:normAutofit/>
          </a:bodyPr>
          <a:lstStyle>
            <a:lvl1pPr>
              <a:defRPr sz="3000">
                <a:solidFill>
                  <a:schemeClr val="accent1"/>
                </a:solidFill>
                <a:latin typeface="Archive" charset="0"/>
                <a:ea typeface="Archive" charset="0"/>
                <a:cs typeface="Archive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520688"/>
            <a:ext cx="7886700" cy="392595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C39AD-C27C-DC4E-91E5-B139DFB1C82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203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jean-jacques.fourmond@ac-paris.fr" TargetMode="External"/><Relationship Id="rId7" Type="http://schemas.openxmlformats.org/officeDocument/2006/relationships/image" Target="../media/image5.jpeg"/><Relationship Id="rId2" Type="http://schemas.openxmlformats.org/officeDocument/2006/relationships/hyperlink" Target="mailto:natacha.bernard@ac-paris.fr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servicesocialdespersonnels@ac-paris.fr" TargetMode="External"/><Relationship Id="rId5" Type="http://schemas.openxmlformats.org/officeDocument/2006/relationships/hyperlink" Target="mailto:ce.medecineprevention@ac-paris.fr" TargetMode="External"/><Relationship Id="rId4" Type="http://schemas.openxmlformats.org/officeDocument/2006/relationships/hyperlink" Target="mailto:correspondant-handicap@ac-paris.fr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Informations relatives aux postes adaptés</a:t>
            </a:r>
            <a:endParaRPr lang="fr-FR" dirty="0"/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7533313" y="5221963"/>
            <a:ext cx="1608589" cy="1489230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4" name="Image 3" descr="D:\Users\jfourmond\Pictures\24_logoAC_PARIS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126" y="5274303"/>
            <a:ext cx="1400962" cy="148922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/>
          <p:cNvSpPr txBox="1"/>
          <p:nvPr/>
        </p:nvSpPr>
        <p:spPr>
          <a:xfrm>
            <a:off x="4971011" y="6201295"/>
            <a:ext cx="9476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chemeClr val="bg1"/>
                </a:solidFill>
              </a:rPr>
              <a:t>1</a:t>
            </a:r>
            <a:endParaRPr lang="fr-FR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5133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Situation administrative de l’agent en poste adapté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Tx/>
              <a:buChar char="-"/>
            </a:pPr>
            <a:endParaRPr lang="fr-FR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600" dirty="0" smtClean="0"/>
              <a:t>L’agent en poste adapté est en position d’activité 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600" dirty="0" smtClean="0"/>
              <a:t>Il ou elle est soumis aux obligations de service de la fonction occupée 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600" dirty="0" smtClean="0"/>
              <a:t>L’organisation du travail peut intégrer des mesures d’aménagement de </a:t>
            </a:r>
            <a:r>
              <a:rPr lang="fr-FR" sz="2600" dirty="0"/>
              <a:t>poste et, pour les affectations en tant </a:t>
            </a:r>
            <a:r>
              <a:rPr lang="fr-FR" sz="2600" dirty="0" smtClean="0"/>
              <a:t>qu’enseignant, un allègement de service. Celui-ci sera modulable et évolutif (déterminé par la médecine de prévention) 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600" dirty="0" smtClean="0"/>
              <a:t>L’agent perd le poste dont il était titulaire  ainsi que certaines indemnités (ISOE part fixe et modulable) 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600" dirty="0" smtClean="0"/>
              <a:t>Il conserve ses droits à l’avancement (échelon et grade).</a:t>
            </a:r>
          </a:p>
          <a:p>
            <a:pPr marL="342900" indent="-342900">
              <a:buFontTx/>
              <a:buChar char="-"/>
            </a:pPr>
            <a:endParaRPr lang="fr-FR" dirty="0" smtClean="0"/>
          </a:p>
          <a:p>
            <a:pPr marL="342900" indent="-342900">
              <a:buFontTx/>
              <a:buChar char="-"/>
            </a:pPr>
            <a:endParaRPr lang="fr-FR" dirty="0" smtClean="0"/>
          </a:p>
          <a:p>
            <a:pPr marL="342900" indent="-342900">
              <a:buFontTx/>
              <a:buChar char="-"/>
            </a:pPr>
            <a:endParaRPr lang="fr-FR" dirty="0" smtClean="0"/>
          </a:p>
        </p:txBody>
      </p:sp>
      <p:pic>
        <p:nvPicPr>
          <p:cNvPr id="4" name="Image 3" descr="D:\Users\jfourmond\Pictures\24_logoAC_PARI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741" y="5558892"/>
            <a:ext cx="1242035" cy="119424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3773978" y="6276109"/>
            <a:ext cx="9779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          10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3204815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Lieux d’exercice des fonctions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9786" y="1520688"/>
            <a:ext cx="7886700" cy="3925956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/>
              <a:t>Il peut s’agir d’une structure 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de l’éducation nationale (écoles, EPLE, services administratifs d’un rectorat, d’une inspection académique ou d’un établissement d’enseignement supérieur) ou d’un établissement public administratif sous tutelle du ministre 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hors éducation nationale (autre administration ou fonction publique) 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/>
              <a:t>r</a:t>
            </a:r>
            <a:r>
              <a:rPr lang="fr-FR" dirty="0" smtClean="0"/>
              <a:t>elevant d’une association reconnue d’intérêt public. </a:t>
            </a:r>
          </a:p>
          <a:p>
            <a:pPr algn="just"/>
            <a:r>
              <a:rPr lang="fr-FR" b="1" dirty="0" smtClean="0"/>
              <a:t>En PACD comme en PALD, il est souhaitable que les lieux soient diversifiés en fonction du projet professionnel.</a:t>
            </a:r>
            <a:endParaRPr lang="fr-FR" b="1" dirty="0"/>
          </a:p>
        </p:txBody>
      </p:sp>
      <p:pic>
        <p:nvPicPr>
          <p:cNvPr id="4" name="Image 3" descr="D:\Users\jfourmond\Pictures\24_logoAC_PARI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539" y="5655367"/>
            <a:ext cx="1342238" cy="120263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3857106" y="6379794"/>
            <a:ext cx="10390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            11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1588766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Qui trouve le lieu d’affectation?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/>
              <a:t>L</a:t>
            </a:r>
            <a:r>
              <a:rPr lang="fr-FR" dirty="0" smtClean="0"/>
              <a:t>e conseiller ou la conseillère RH,  </a:t>
            </a:r>
            <a:r>
              <a:rPr lang="fr-FR" dirty="0"/>
              <a:t>en fonction </a:t>
            </a:r>
            <a:r>
              <a:rPr lang="fr-FR" dirty="0" smtClean="0"/>
              <a:t>du projet professionnel </a:t>
            </a:r>
            <a:r>
              <a:rPr lang="fr-FR" dirty="0"/>
              <a:t>de l’agent et </a:t>
            </a:r>
            <a:r>
              <a:rPr lang="fr-FR" dirty="0" smtClean="0"/>
              <a:t>des préconisations </a:t>
            </a:r>
            <a:r>
              <a:rPr lang="fr-FR" dirty="0"/>
              <a:t>éventuelles du médecin de </a:t>
            </a:r>
            <a:r>
              <a:rPr lang="fr-FR" dirty="0" smtClean="0"/>
              <a:t>prévention.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/>
              <a:t>L</a:t>
            </a:r>
            <a:r>
              <a:rPr lang="fr-FR" dirty="0" smtClean="0"/>
              <a:t>’agent lui-même, s’il a déjà développé des contacts avec des structures ou des services au cours d’un stage antérieur, par exemple.</a:t>
            </a:r>
            <a:endParaRPr lang="fr-FR" dirty="0"/>
          </a:p>
        </p:txBody>
      </p:sp>
      <p:pic>
        <p:nvPicPr>
          <p:cNvPr id="4" name="Image 3" descr="D:\Users\jfourmond\Pictures\24_logoAC_PARI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970" y="5554042"/>
            <a:ext cx="1214639" cy="122645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3882045" y="6399219"/>
            <a:ext cx="8164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        12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2533451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L’accompagnement des agents: l’accompagnement par le CRH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 smtClean="0"/>
              <a:t>Le conseiller RH veille à toutes les étapes d’une affectation en poste adapté 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À l’entrée, au moment de définir les modalités de  service et le type de  missions qui peuvent être proposées 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Tout le long de l’année, à travers des temps d’échange réguliers 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Dans l’accompagnement à la formation et/ou à </a:t>
            </a:r>
            <a:r>
              <a:rPr lang="fr-FR" dirty="0"/>
              <a:t>la préparation des concours en lien avec les services de la </a:t>
            </a:r>
            <a:r>
              <a:rPr lang="fr-FR" dirty="0" smtClean="0"/>
              <a:t>DAFOR 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À la sortie du poste adapté.</a:t>
            </a:r>
          </a:p>
          <a:p>
            <a:pPr marL="342900" indent="-342900">
              <a:buFontTx/>
              <a:buChar char="-"/>
            </a:pPr>
            <a:endParaRPr lang="fr-FR" dirty="0"/>
          </a:p>
          <a:p>
            <a:pPr marL="342900" indent="-342900">
              <a:buFontTx/>
              <a:buChar char="-"/>
            </a:pPr>
            <a:endParaRPr lang="fr-FR" dirty="0" smtClean="0"/>
          </a:p>
          <a:p>
            <a:pPr marL="342900" indent="-342900">
              <a:buFontTx/>
              <a:buChar char="-"/>
            </a:pPr>
            <a:endParaRPr lang="fr-FR" dirty="0" smtClean="0"/>
          </a:p>
          <a:p>
            <a:pPr marL="342900" indent="-342900">
              <a:buFontTx/>
              <a:buChar char="-"/>
            </a:pPr>
            <a:endParaRPr lang="fr-FR" dirty="0" smtClean="0"/>
          </a:p>
          <a:p>
            <a:pPr marL="342900" indent="-342900">
              <a:buFontTx/>
              <a:buChar char="-"/>
            </a:pPr>
            <a:endParaRPr lang="fr-FR" dirty="0"/>
          </a:p>
        </p:txBody>
      </p:sp>
      <p:pic>
        <p:nvPicPr>
          <p:cNvPr id="4" name="Image 3" descr="D:\Users\jfourmond\Pictures\24_logoAC_PARI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178" y="5631385"/>
            <a:ext cx="1235654" cy="12275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4105882" y="6399014"/>
            <a:ext cx="922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</a:t>
            </a:r>
            <a:r>
              <a:rPr lang="fr-FR" sz="1000" dirty="0" smtClean="0"/>
              <a:t>13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3032010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7322" y="0"/>
            <a:ext cx="8259832" cy="1476462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>Rappel des modalités d’envoi du dossier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1311966"/>
            <a:ext cx="7886700" cy="4426104"/>
          </a:xfrm>
        </p:spPr>
        <p:txBody>
          <a:bodyPr>
            <a:normAutofit/>
          </a:bodyPr>
          <a:lstStyle/>
          <a:p>
            <a:pPr algn="ctr"/>
            <a:endParaRPr lang="fr-FR" sz="800" b="1" dirty="0"/>
          </a:p>
          <a:p>
            <a:pPr algn="just"/>
            <a:r>
              <a:rPr lang="fr-FR" dirty="0" smtClean="0"/>
              <a:t>Dans une seule enveloppe :</a:t>
            </a:r>
          </a:p>
          <a:p>
            <a:pPr algn="just"/>
            <a:endParaRPr lang="fr-FR" sz="12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Le formulaire de demande complété 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La lettre de motivation 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Le certificat médical détaillé sous pli cacheté portant la mention « confidentiel médical » 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Le cas échéant, la notification de reconnaissance de la qualité de travailleur handicapé.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158989" y="6276108"/>
            <a:ext cx="8164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        14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2927552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Adresse d’envoi du dossier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44242" y="1520688"/>
            <a:ext cx="6866346" cy="3925956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</a:t>
            </a:r>
            <a:r>
              <a:rPr lang="fr-FR" dirty="0"/>
              <a:t>degré : Mme Honorine </a:t>
            </a:r>
            <a:r>
              <a:rPr lang="fr-FR" dirty="0" err="1"/>
              <a:t>Zounon</a:t>
            </a:r>
            <a:r>
              <a:rPr lang="fr-FR" dirty="0"/>
              <a:t> </a:t>
            </a:r>
          </a:p>
          <a:p>
            <a:pPr algn="just"/>
            <a:r>
              <a:rPr lang="fr-FR" dirty="0"/>
              <a:t>              Division des </a:t>
            </a:r>
            <a:r>
              <a:rPr lang="fr-FR" dirty="0" smtClean="0"/>
              <a:t>personnels enseignants </a:t>
            </a:r>
          </a:p>
          <a:p>
            <a:pPr algn="ctr"/>
            <a:r>
              <a:rPr lang="fr-FR" dirty="0" smtClean="0"/>
              <a:t>du </a:t>
            </a:r>
            <a:r>
              <a:rPr lang="fr-FR" dirty="0"/>
              <a:t>1</a:t>
            </a:r>
            <a:r>
              <a:rPr lang="fr-FR" dirty="0" smtClean="0"/>
              <a:t>er degré – DE. 2</a:t>
            </a:r>
          </a:p>
          <a:p>
            <a:pPr algn="just"/>
            <a:r>
              <a:rPr lang="fr-FR" dirty="0" smtClean="0"/>
              <a:t>   </a:t>
            </a:r>
            <a:r>
              <a:rPr lang="fr-FR" dirty="0"/>
              <a:t>12 boulevard d’Indochine 75019 </a:t>
            </a:r>
            <a:r>
              <a:rPr lang="fr-FR" dirty="0" smtClean="0"/>
              <a:t>Paris</a:t>
            </a:r>
          </a:p>
          <a:p>
            <a:pPr algn="just"/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/>
              <a:t>2</a:t>
            </a:r>
            <a:r>
              <a:rPr lang="fr-FR" baseline="30000" dirty="0"/>
              <a:t>nd</a:t>
            </a:r>
            <a:r>
              <a:rPr lang="fr-FR" dirty="0"/>
              <a:t> degré : Mme Sarah Aït-Hamouche </a:t>
            </a:r>
          </a:p>
          <a:p>
            <a:pPr algn="just"/>
            <a:r>
              <a:rPr lang="fr-FR" dirty="0"/>
              <a:t>  Division des personnels enseignants -  D.P.E 1 </a:t>
            </a:r>
          </a:p>
          <a:p>
            <a:pPr algn="just"/>
            <a:r>
              <a:rPr lang="fr-FR" dirty="0"/>
              <a:t>     12 boulevard d’Indochine 75019 Paris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158989" y="6276108"/>
            <a:ext cx="8164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        15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1955866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Coordonnées des services et personnes ressources : </a:t>
            </a:r>
            <a:endParaRPr lang="fr-FR" sz="24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1520687"/>
            <a:ext cx="7886700" cy="414027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CRH de proximité : </a:t>
            </a:r>
          </a:p>
          <a:p>
            <a:r>
              <a:rPr lang="fr-FR" dirty="0" smtClean="0"/>
              <a:t>	1</a:t>
            </a:r>
            <a:r>
              <a:rPr lang="fr-FR" baseline="30000" dirty="0" smtClean="0"/>
              <a:t>er</a:t>
            </a:r>
            <a:r>
              <a:rPr lang="fr-FR" dirty="0" smtClean="0"/>
              <a:t> degré : </a:t>
            </a:r>
            <a:r>
              <a:rPr lang="fr-FR" dirty="0" smtClean="0">
                <a:hlinkClick r:id="rId2"/>
              </a:rPr>
              <a:t>natacha.bernard@ac-paris.fr</a:t>
            </a:r>
            <a:r>
              <a:rPr lang="fr-FR" dirty="0" smtClean="0"/>
              <a:t> </a:t>
            </a:r>
          </a:p>
          <a:p>
            <a:r>
              <a:rPr lang="fr-FR" dirty="0" smtClean="0"/>
              <a:t>	2d degré: </a:t>
            </a:r>
            <a:r>
              <a:rPr lang="fr-FR" dirty="0" smtClean="0">
                <a:hlinkClick r:id="rId3"/>
              </a:rPr>
              <a:t>jean-jacques.fourmond@ac-paris.fr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Service handicap </a:t>
            </a:r>
            <a:r>
              <a:rPr lang="fr-FR" dirty="0"/>
              <a:t>: </a:t>
            </a:r>
            <a:r>
              <a:rPr lang="fr-FR" dirty="0" smtClean="0">
                <a:hlinkClick r:id="rId4"/>
              </a:rPr>
              <a:t>correspondant-handicap@ac-paris.fr</a:t>
            </a:r>
            <a:r>
              <a:rPr lang="fr-FR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Service </a:t>
            </a:r>
            <a:r>
              <a:rPr lang="fr-FR" dirty="0"/>
              <a:t>médical : </a:t>
            </a:r>
            <a:r>
              <a:rPr lang="fr-FR" dirty="0" smtClean="0">
                <a:hlinkClick r:id="rId5"/>
              </a:rPr>
              <a:t>ce.medecineprevention@ac-paris.fr</a:t>
            </a:r>
            <a:r>
              <a:rPr lang="fr-FR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Service social : </a:t>
            </a:r>
            <a:r>
              <a:rPr lang="fr-FR" dirty="0" smtClean="0">
                <a:hlinkClick r:id="rId6"/>
              </a:rPr>
              <a:t>servicesocialdespersonnels@ac-paris.fr</a:t>
            </a:r>
            <a:endParaRPr lang="fr-FR" dirty="0" smtClean="0"/>
          </a:p>
          <a:p>
            <a:endParaRPr lang="fr-FR" sz="1800" dirty="0"/>
          </a:p>
        </p:txBody>
      </p:sp>
      <p:pic>
        <p:nvPicPr>
          <p:cNvPr id="4" name="Image 3" descr="D:\Users\jfourmond\Pictures\24_logoAC_PARIS.jp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761" y="5596898"/>
            <a:ext cx="1182848" cy="126110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3973484" y="6490659"/>
            <a:ext cx="1039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           16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2692406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Publication de la circulaire académique et rappel du calendrier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7" y="1520688"/>
            <a:ext cx="7966439" cy="392595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18 octobre 2021 : publication de la circulaire académique 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21 octobre 2021 : réunion d’information webinaire 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15 novembre 2021 : date limite de dépôt des candidatures 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u="sng" dirty="0" smtClean="0"/>
              <a:t>de novembre 2021 à janvier 2022 </a:t>
            </a:r>
            <a:r>
              <a:rPr lang="fr-FR" dirty="0" smtClean="0"/>
              <a:t>: entretiens avec le service médical de prévention, le conseiller RH ; le service social (sur demande de l’agent) ; 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28 février 2022 : communication de la décision 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septembre 2022 : affectation des agents en PACD/PALD.</a:t>
            </a:r>
            <a:endParaRPr lang="fr-FR" dirty="0"/>
          </a:p>
        </p:txBody>
      </p:sp>
      <p:pic>
        <p:nvPicPr>
          <p:cNvPr id="4" name="Image 3" descr="D:\Users\jfourmond\Pictures\24_logoAC_PARI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692" y="5546564"/>
            <a:ext cx="1348862" cy="131143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4126663" y="6507285"/>
            <a:ext cx="8811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        17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3179347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Merci de votre attention. </a:t>
            </a:r>
            <a:br>
              <a:rPr lang="fr-FR" dirty="0" smtClean="0"/>
            </a:br>
            <a:endParaRPr lang="fr-FR" dirty="0"/>
          </a:p>
        </p:txBody>
      </p:sp>
      <p:pic>
        <p:nvPicPr>
          <p:cNvPr id="4" name="Image 3" descr="D:\Users\jfourmond\Pictures\24_logoAC_PARIS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467" y="5303521"/>
            <a:ext cx="1492467" cy="14796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4637891" y="6289573"/>
            <a:ext cx="8645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chemeClr val="bg1"/>
                </a:solidFill>
              </a:rPr>
              <a:t>18</a:t>
            </a:r>
            <a:endParaRPr lang="fr-FR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8548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 dispositif réglementaire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7261" y="2604052"/>
            <a:ext cx="8259417" cy="3034748"/>
          </a:xfrm>
        </p:spPr>
        <p:txBody>
          <a:bodyPr>
            <a:normAutofit/>
          </a:bodyPr>
          <a:lstStyle/>
          <a:p>
            <a:pPr algn="just"/>
            <a:r>
              <a:rPr lang="fr-FR" sz="2300" dirty="0" smtClean="0"/>
              <a:t>Qu’est-ce que le poste adapté ? </a:t>
            </a:r>
          </a:p>
          <a:p>
            <a:pPr algn="just"/>
            <a:r>
              <a:rPr lang="fr-FR" sz="2300" dirty="0" smtClean="0"/>
              <a:t>Art</a:t>
            </a:r>
            <a:r>
              <a:rPr lang="fr-FR" sz="2300" dirty="0"/>
              <a:t>. R911-12 à R911-14 et R911-19 à R911-30 du code de </a:t>
            </a:r>
            <a:r>
              <a:rPr lang="fr-FR" sz="2300" dirty="0" smtClean="0"/>
              <a:t>l’éducation ;</a:t>
            </a:r>
            <a:endParaRPr lang="fr-FR" sz="2300" dirty="0"/>
          </a:p>
          <a:p>
            <a:pPr algn="just"/>
            <a:r>
              <a:rPr lang="fr-FR" sz="2300" dirty="0"/>
              <a:t>Circulaire n° 2007-106 du 9 mai 2007 relative au dispositif d’accompagnement des personnels d’enseignement, d’éducation et des psychologues de l’éducation nationale confrontés à des difficultés de </a:t>
            </a:r>
            <a:r>
              <a:rPr lang="fr-FR" sz="2300" dirty="0" smtClean="0"/>
              <a:t>santé ;</a:t>
            </a:r>
          </a:p>
          <a:p>
            <a:pPr algn="just"/>
            <a:r>
              <a:rPr lang="fr-FR" sz="2300" dirty="0" smtClean="0"/>
              <a:t>Circulaire académique.</a:t>
            </a:r>
          </a:p>
          <a:p>
            <a:endParaRPr lang="fr-FR" sz="2600" dirty="0"/>
          </a:p>
          <a:p>
            <a:endParaRPr lang="fr-FR" dirty="0" smtClean="0"/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Image 3" descr="D:\Users\jfourmond\Pictures\24_logoAC_PARIS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412" y="5630060"/>
            <a:ext cx="1340473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4576968" y="6438996"/>
            <a:ext cx="10972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   2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20970354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Qu’est-ce que le poste adapté ?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C’est </a:t>
            </a:r>
            <a:r>
              <a:rPr lang="fr-FR" dirty="0"/>
              <a:t>un dispositif d’</a:t>
            </a:r>
            <a:r>
              <a:rPr lang="fr-FR" b="1" dirty="0"/>
              <a:t>accompagnement</a:t>
            </a:r>
            <a:r>
              <a:rPr lang="fr-FR" dirty="0"/>
              <a:t> des personnels d’enseignement des premier et second degrés, d’éducation et </a:t>
            </a:r>
            <a:r>
              <a:rPr lang="fr-FR" dirty="0" smtClean="0"/>
              <a:t>des </a:t>
            </a:r>
            <a:r>
              <a:rPr lang="fr-FR" dirty="0"/>
              <a:t>psychologues de l’éducation nationale qui rencontrent des difficultés professionnelles par suite </a:t>
            </a:r>
            <a:r>
              <a:rPr lang="fr-FR" dirty="0" smtClean="0"/>
              <a:t>d’une altération </a:t>
            </a:r>
            <a:r>
              <a:rPr lang="fr-FR" dirty="0"/>
              <a:t>de leur </a:t>
            </a:r>
            <a:r>
              <a:rPr lang="fr-FR" dirty="0" smtClean="0"/>
              <a:t>santé 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Cette situation de santé doit être stabilisée à l’entrée en poste adapté 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C’est un dispositif </a:t>
            </a:r>
            <a:r>
              <a:rPr lang="fr-FR" b="1" dirty="0"/>
              <a:t>transitoire </a:t>
            </a:r>
            <a:r>
              <a:rPr lang="fr-FR" dirty="0"/>
              <a:t>qui </a:t>
            </a:r>
            <a:r>
              <a:rPr lang="fr-FR" dirty="0" smtClean="0"/>
              <a:t>donne l’occasion aux personnels concernés </a:t>
            </a:r>
            <a:r>
              <a:rPr lang="fr-FR" dirty="0"/>
              <a:t>de </a:t>
            </a:r>
            <a:r>
              <a:rPr lang="fr-FR" b="1" dirty="0"/>
              <a:t>reprendre progressivement</a:t>
            </a:r>
            <a:r>
              <a:rPr lang="fr-FR" dirty="0"/>
              <a:t> </a:t>
            </a:r>
            <a:r>
              <a:rPr lang="fr-FR" b="1" dirty="0" smtClean="0"/>
              <a:t>une activité professionnelle. </a:t>
            </a:r>
          </a:p>
          <a:p>
            <a:pPr marL="342900" indent="-342900">
              <a:buFontTx/>
              <a:buChar char="-"/>
            </a:pPr>
            <a:endParaRPr lang="fr-FR" dirty="0"/>
          </a:p>
          <a:p>
            <a:pPr marL="342900" indent="-342900">
              <a:buFontTx/>
              <a:buChar char="-"/>
            </a:pPr>
            <a:endParaRPr lang="fr-FR" dirty="0" smtClean="0"/>
          </a:p>
          <a:p>
            <a:pPr marL="342900" indent="-342900">
              <a:buFontTx/>
              <a:buChar char="-"/>
            </a:pPr>
            <a:endParaRPr lang="fr-F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lvl="1"/>
            <a:endParaRPr lang="fr-FR" dirty="0" smtClean="0"/>
          </a:p>
          <a:p>
            <a:endParaRPr lang="fr-F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</p:txBody>
      </p:sp>
      <p:pic>
        <p:nvPicPr>
          <p:cNvPr id="4" name="Image 3" descr="D:\Users\jfourmond\Pictures\24_logoAC_PARI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538" y="5552949"/>
            <a:ext cx="1315306" cy="130505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4213946" y="6445934"/>
            <a:ext cx="12219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             3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9963355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Reprise progressive d’activité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/>
              <a:t>Le poste adapté permet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de valider le projet de retour à l’emploi à travers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/>
              <a:t>L</a:t>
            </a:r>
            <a:r>
              <a:rPr lang="fr-FR" b="1" dirty="0" smtClean="0"/>
              <a:t>’exercice de missions </a:t>
            </a:r>
            <a:r>
              <a:rPr lang="fr-FR" dirty="0" smtClean="0"/>
              <a:t>spécifiques 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L’</a:t>
            </a:r>
            <a:r>
              <a:rPr lang="fr-FR" b="1" dirty="0" smtClean="0"/>
              <a:t>approfondissement du projet professionnel</a:t>
            </a:r>
            <a:r>
              <a:rPr lang="fr-FR" dirty="0" smtClean="0"/>
              <a:t> (retour aux fonctions d’origine ou reconversion vers un autre secteur);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La</a:t>
            </a:r>
            <a:r>
              <a:rPr lang="fr-FR" b="1" dirty="0" smtClean="0"/>
              <a:t> restauration de la confiance en soi </a:t>
            </a:r>
            <a:r>
              <a:rPr lang="fr-FR" dirty="0" smtClean="0"/>
              <a:t>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Le </a:t>
            </a:r>
            <a:r>
              <a:rPr lang="fr-FR" b="1" dirty="0" smtClean="0"/>
              <a:t>renforcement des </a:t>
            </a:r>
            <a:r>
              <a:rPr lang="fr-FR" b="1" dirty="0"/>
              <a:t>compétences </a:t>
            </a:r>
            <a:r>
              <a:rPr lang="fr-FR" b="1" dirty="0" smtClean="0"/>
              <a:t>professionnelles.</a:t>
            </a:r>
          </a:p>
          <a:p>
            <a:endParaRPr lang="fr-FR" dirty="0"/>
          </a:p>
        </p:txBody>
      </p:sp>
      <p:pic>
        <p:nvPicPr>
          <p:cNvPr id="4" name="Image 3" descr="D:\Users\jfourmond\Pictures\24_logoAC_PARI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303" y="5655367"/>
            <a:ext cx="1306917" cy="113132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4226416" y="6540474"/>
            <a:ext cx="6816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       4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4053338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Nature du poste adapté 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algn="just"/>
            <a:r>
              <a:rPr lang="fr-FR" dirty="0" smtClean="0"/>
              <a:t>Pour ce faire, deux types de poste adapté peuvent être proposés 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Un poste adapté de courte durée (PACD), pour une année scolaire, renouvelable deux fois 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Un poste adapté de longue durée (PALD), d’une durée de 4 années scolaires, éventuellement renouvelable.</a:t>
            </a: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</p:txBody>
      </p:sp>
      <p:pic>
        <p:nvPicPr>
          <p:cNvPr id="4" name="Image 3" descr="D:\Users\jfourmond\Pictures\24_logoAC_PARI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926" y="5618618"/>
            <a:ext cx="1323695" cy="123938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oneTexte 1"/>
          <p:cNvSpPr txBox="1"/>
          <p:nvPr/>
        </p:nvSpPr>
        <p:spPr>
          <a:xfrm>
            <a:off x="4291066" y="6505704"/>
            <a:ext cx="7880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     5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36122264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se porter candidat?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623888" y="1311966"/>
            <a:ext cx="7886700" cy="392595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Compléter une fiche de candidature jointe en annexe de la circulaire académique 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Réunir les pièces nécessaires à l’étude du dossier médical 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Présenter un projet professionnel de retour à l’emploi initial ou de reconversion (lettre de motivation) 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Justifier de la reconnaissance de travailleur handicapé le cas échéant.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 smtClean="0"/>
          </a:p>
        </p:txBody>
      </p:sp>
      <p:pic>
        <p:nvPicPr>
          <p:cNvPr id="4" name="Image 3" descr="D:\Users\jfourmond\Pictures\24_logoAC_PARI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456" y="5577302"/>
            <a:ext cx="1296763" cy="121076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oneTexte 1"/>
          <p:cNvSpPr txBox="1"/>
          <p:nvPr/>
        </p:nvSpPr>
        <p:spPr>
          <a:xfrm>
            <a:off x="3948545" y="6541848"/>
            <a:ext cx="10908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              6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19691018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Détail des pièces du dossier médical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1311966"/>
            <a:ext cx="7886700" cy="4134678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fr-FR" dirty="0" smtClean="0"/>
          </a:p>
          <a:p>
            <a:r>
              <a:rPr lang="fr-FR" b="1" dirty="0" smtClean="0"/>
              <a:t>Un </a:t>
            </a:r>
            <a:r>
              <a:rPr lang="fr-FR" b="1" dirty="0"/>
              <a:t>certificat médical explicite, récent et détaillé</a:t>
            </a:r>
            <a:r>
              <a:rPr lang="fr-FR" dirty="0"/>
              <a:t>, sous pli confidentiel, à l’attention du médecin conseiller technique du </a:t>
            </a:r>
            <a:r>
              <a:rPr lang="fr-FR" dirty="0" smtClean="0"/>
              <a:t>recteur, dans </a:t>
            </a:r>
            <a:r>
              <a:rPr lang="fr-FR" dirty="0"/>
              <a:t>lequel seront précisés 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le </a:t>
            </a:r>
            <a:r>
              <a:rPr lang="fr-FR" dirty="0"/>
              <a:t>ou les </a:t>
            </a:r>
            <a:r>
              <a:rPr lang="fr-FR" dirty="0" smtClean="0"/>
              <a:t>diagnostics 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le </a:t>
            </a:r>
            <a:r>
              <a:rPr lang="fr-FR" dirty="0"/>
              <a:t>retentissement fonctionnel de la pathologie ou du handicap</a:t>
            </a:r>
            <a:r>
              <a:rPr lang="fr-FR" dirty="0" smtClean="0"/>
              <a:t>, leurs </a:t>
            </a:r>
            <a:r>
              <a:rPr lang="fr-FR" dirty="0"/>
              <a:t>aspects évolutifs ou </a:t>
            </a:r>
            <a:r>
              <a:rPr lang="fr-FR" dirty="0" smtClean="0"/>
              <a:t>non 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les </a:t>
            </a:r>
            <a:r>
              <a:rPr lang="fr-FR" dirty="0"/>
              <a:t>traitements éventuels, ainsi que le retentissement sur l’activité </a:t>
            </a:r>
            <a:r>
              <a:rPr lang="fr-FR" dirty="0" smtClean="0"/>
              <a:t>professionnelle.</a:t>
            </a:r>
          </a:p>
          <a:p>
            <a:r>
              <a:rPr lang="fr-FR" b="1" dirty="0" smtClean="0"/>
              <a:t>Ces </a:t>
            </a:r>
            <a:r>
              <a:rPr lang="fr-FR" b="1" dirty="0"/>
              <a:t>éléments médicaux sont importants pour permettre au médecin de prévention de se prononcer. </a:t>
            </a:r>
            <a:endParaRPr lang="fr-FR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 smtClean="0"/>
          </a:p>
          <a:p>
            <a:endParaRPr lang="fr-F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 smtClean="0"/>
          </a:p>
        </p:txBody>
      </p:sp>
      <p:pic>
        <p:nvPicPr>
          <p:cNvPr id="4" name="Image 3" descr="D:\Users\jfourmond\Pictures\24_logoAC_PARI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649" y="5578681"/>
            <a:ext cx="1258349" cy="12793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3948545" y="6555580"/>
            <a:ext cx="8811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          7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6684553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projet professionnel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 smtClean="0"/>
              <a:t>Présenté sous la forme d’une lettre de motivation (accompagnée éventuellement d’un CV), il rappelle 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 </a:t>
            </a:r>
            <a:r>
              <a:rPr lang="fr-FR" dirty="0"/>
              <a:t>L</a:t>
            </a:r>
            <a:r>
              <a:rPr lang="fr-FR" dirty="0" smtClean="0"/>
              <a:t>e parcours professionnel antérieur et les compétences  acquises 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 L’intérêt pour une poursuite de fonctions dans le corps d’origine ou une reconversion professionnelle dans d’autres fonctions. </a:t>
            </a:r>
          </a:p>
          <a:p>
            <a:pPr algn="just"/>
            <a:r>
              <a:rPr lang="fr-FR" b="1" dirty="0" smtClean="0"/>
              <a:t>Le projet doit </a:t>
            </a:r>
            <a:r>
              <a:rPr lang="fr-FR" b="1" dirty="0"/>
              <a:t>être cohérent : </a:t>
            </a:r>
            <a:r>
              <a:rPr lang="fr-FR" b="1" dirty="0" smtClean="0"/>
              <a:t>il explique ce </a:t>
            </a:r>
            <a:r>
              <a:rPr lang="fr-FR" b="1" dirty="0"/>
              <a:t>qui est </a:t>
            </a:r>
            <a:r>
              <a:rPr lang="fr-FR" b="1" dirty="0" smtClean="0"/>
              <a:t>envisagé à ce stade.</a:t>
            </a:r>
            <a:endParaRPr lang="fr-FR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 smtClean="0"/>
          </a:p>
          <a:p>
            <a:endParaRPr lang="fr-F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 smtClean="0"/>
          </a:p>
        </p:txBody>
      </p:sp>
      <p:pic>
        <p:nvPicPr>
          <p:cNvPr id="4" name="Image 3" descr="D:\Users\jfourmond\Pictures\24_logoAC_PARI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2574" y="5655367"/>
            <a:ext cx="1231416" cy="120263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4039985" y="6379794"/>
            <a:ext cx="9725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            8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25140578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RQTH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Si </a:t>
            </a:r>
            <a:r>
              <a:rPr lang="fr-FR" dirty="0"/>
              <a:t>l’intéressé est reconnu travailleur handicapé par la Maison Départementale des Personnes </a:t>
            </a:r>
            <a:r>
              <a:rPr lang="fr-FR" dirty="0" smtClean="0"/>
              <a:t>Handicapées (MDPH), il est important de fournir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 Une copie de la reconnaissance administrative de la qualité de travailleur handicapé (RQTH, carte d’invalidité…).</a:t>
            </a:r>
            <a:endParaRPr lang="fr-FR" dirty="0"/>
          </a:p>
          <a:p>
            <a:endParaRPr lang="fr-FR" dirty="0"/>
          </a:p>
        </p:txBody>
      </p:sp>
      <p:pic>
        <p:nvPicPr>
          <p:cNvPr id="4" name="Image 3" descr="D:\Users\jfourmond\Pictures\24_logoAC_PARI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859" y="5563343"/>
            <a:ext cx="1290139" cy="129465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3998421" y="6474034"/>
            <a:ext cx="8562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         9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27497754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C9FD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cParis-diapo-2018" id="{F8D721AF-B5D4-A04F-8CE1-9A68663DAD84}" vid="{DFDADEA6-2C52-3B46-A9A9-6DC081797928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modele_diaporama</Template>
  <TotalTime>1687</TotalTime>
  <Words>1012</Words>
  <Application>Microsoft Office PowerPoint</Application>
  <PresentationFormat>Affichage à l'écran (4:3)</PresentationFormat>
  <Paragraphs>137</Paragraphs>
  <Slides>18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Informations relatives aux postes adaptés</vt:lpstr>
      <vt:lpstr>Un dispositif réglementaire</vt:lpstr>
      <vt:lpstr>Qu’est-ce que le poste adapté ?</vt:lpstr>
      <vt:lpstr>Reprise progressive d’activité</vt:lpstr>
      <vt:lpstr>Nature du poste adapté </vt:lpstr>
      <vt:lpstr>Comment se porter candidat?</vt:lpstr>
      <vt:lpstr>Détail des pièces du dossier médical</vt:lpstr>
      <vt:lpstr>Le projet professionnel</vt:lpstr>
      <vt:lpstr>La RQTH</vt:lpstr>
      <vt:lpstr>Situation administrative de l’agent en poste adapté</vt:lpstr>
      <vt:lpstr>Lieux d’exercice des fonctions</vt:lpstr>
      <vt:lpstr>Qui trouve le lieu d’affectation?</vt:lpstr>
      <vt:lpstr>L’accompagnement des agents: l’accompagnement par le CRH</vt:lpstr>
      <vt:lpstr> Rappel des modalités d’envoi du dossier</vt:lpstr>
      <vt:lpstr>Adresse d’envoi du dossier</vt:lpstr>
      <vt:lpstr>Coordonnées des services et personnes ressources : </vt:lpstr>
      <vt:lpstr>Publication de la circulaire académique et rappel du calendrier</vt:lpstr>
      <vt:lpstr>Merci de votre attention.  </vt:lpstr>
    </vt:vector>
  </TitlesOfParts>
  <Company>Académie de Paris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Benhamou Clarisse</dc:creator>
  <cp:lastModifiedBy>formation</cp:lastModifiedBy>
  <cp:revision>110</cp:revision>
  <cp:lastPrinted>2021-10-18T11:00:31Z</cp:lastPrinted>
  <dcterms:created xsi:type="dcterms:W3CDTF">2020-02-21T13:26:02Z</dcterms:created>
  <dcterms:modified xsi:type="dcterms:W3CDTF">2021-12-16T09:18:42Z</dcterms:modified>
</cp:coreProperties>
</file>