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handoutMasterIdLst>
    <p:handoutMasterId r:id="rId18"/>
  </p:handoutMasterIdLst>
  <p:sldIdLst>
    <p:sldId id="267" r:id="rId2"/>
    <p:sldId id="261" r:id="rId3"/>
    <p:sldId id="257" r:id="rId4"/>
    <p:sldId id="258" r:id="rId5"/>
    <p:sldId id="259" r:id="rId6"/>
    <p:sldId id="260" r:id="rId7"/>
    <p:sldId id="275" r:id="rId8"/>
    <p:sldId id="277" r:id="rId9"/>
    <p:sldId id="276" r:id="rId10"/>
    <p:sldId id="269" r:id="rId11"/>
    <p:sldId id="271" r:id="rId12"/>
    <p:sldId id="272" r:id="rId13"/>
    <p:sldId id="273" r:id="rId14"/>
    <p:sldId id="264" r:id="rId15"/>
    <p:sldId id="262" r:id="rId16"/>
    <p:sldId id="274"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474"/>
    <a:srgbClr val="660033"/>
    <a:srgbClr val="CCECFF"/>
    <a:srgbClr val="003399"/>
    <a:srgbClr val="FFFFCC"/>
    <a:srgbClr val="CCCCFF"/>
    <a:srgbClr val="66FFFF"/>
    <a:srgbClr val="99FF99"/>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4684"/>
  </p:normalViewPr>
  <p:slideViewPr>
    <p:cSldViewPr snapToGrid="0" snapToObjects="1">
      <p:cViewPr varScale="1">
        <p:scale>
          <a:sx n="73" d="100"/>
          <a:sy n="73" d="100"/>
        </p:scale>
        <p:origin x="91" y="211"/>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4" d="100"/>
          <a:sy n="64" d="100"/>
        </p:scale>
        <p:origin x="311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CB25E0-46E7-4D70-ABCD-AF8E47656428}" type="datetimeFigureOut">
              <a:rPr lang="fr-FR" smtClean="0"/>
              <a:t>30/10/2020</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8EABA0-4495-4483-BE56-C631F307D1F0}" type="slidenum">
              <a:rPr lang="fr-FR" smtClean="0"/>
              <a:t>‹N°›</a:t>
            </a:fld>
            <a:endParaRPr lang="fr-FR"/>
          </a:p>
        </p:txBody>
      </p:sp>
    </p:spTree>
    <p:extLst>
      <p:ext uri="{BB962C8B-B14F-4D97-AF65-F5344CB8AC3E}">
        <p14:creationId xmlns:p14="http://schemas.microsoft.com/office/powerpoint/2010/main" val="175467938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6T09:27:35.403"/>
    </inkml:context>
    <inkml:brush xml:id="br0">
      <inkml:brushProperty name="width" value="0.05" units="cm"/>
      <inkml:brushProperty name="height" value="0.05" units="cm"/>
      <inkml:brushProperty name="color" value="#E71224"/>
    </inkml:brush>
  </inkml:definitions>
  <inkml:trace contextRef="#ctx0" brushRef="#br0">0 1 24575,'6'11'0,"-1"-1"0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pPr/>
              <a:t>10/30/2020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pPr/>
              <a:t>‹N°›</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40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pPr/>
              <a:t>10/30/2020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pPr/>
              <a:t>‹N°›</a:t>
            </a:fld>
            <a:endParaRPr lang="en-US"/>
          </a:p>
        </p:txBody>
      </p:sp>
    </p:spTree>
    <p:extLst>
      <p:ext uri="{BB962C8B-B14F-4D97-AF65-F5344CB8AC3E}">
        <p14:creationId xmlns:p14="http://schemas.microsoft.com/office/powerpoint/2010/main" val="2403794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pPr/>
              <a:t>10/30/2020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pPr/>
              <a:t>‹N°›</a:t>
            </a:fld>
            <a:endParaRPr lang="en-US"/>
          </a:p>
        </p:txBody>
      </p:sp>
    </p:spTree>
    <p:extLst>
      <p:ext uri="{BB962C8B-B14F-4D97-AF65-F5344CB8AC3E}">
        <p14:creationId xmlns:p14="http://schemas.microsoft.com/office/powerpoint/2010/main" val="62711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pPr/>
              <a:t>10/30/2020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pPr/>
              <a:t>‹N°›</a:t>
            </a:fld>
            <a:endParaRPr lang="en-US"/>
          </a:p>
        </p:txBody>
      </p:sp>
    </p:spTree>
    <p:extLst>
      <p:ext uri="{BB962C8B-B14F-4D97-AF65-F5344CB8AC3E}">
        <p14:creationId xmlns:p14="http://schemas.microsoft.com/office/powerpoint/2010/main" val="2801044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pPr/>
              <a:t>10/30/2020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pPr/>
              <a:t>‹N°›</a:t>
            </a:fld>
            <a:endParaRPr lang="en-US"/>
          </a:p>
        </p:txBody>
      </p:sp>
    </p:spTree>
    <p:extLst>
      <p:ext uri="{BB962C8B-B14F-4D97-AF65-F5344CB8AC3E}">
        <p14:creationId xmlns:p14="http://schemas.microsoft.com/office/powerpoint/2010/main" val="1079002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pPr/>
              <a:t>10/30/2020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pPr/>
              <a:t>‹N°›</a:t>
            </a:fld>
            <a:endParaRPr lang="en-US"/>
          </a:p>
        </p:txBody>
      </p:sp>
    </p:spTree>
    <p:extLst>
      <p:ext uri="{BB962C8B-B14F-4D97-AF65-F5344CB8AC3E}">
        <p14:creationId xmlns:p14="http://schemas.microsoft.com/office/powerpoint/2010/main" val="221871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pPr/>
              <a:t>10/30/2020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pPr/>
              <a:t>‹N°›</a:t>
            </a:fld>
            <a:endParaRPr lang="en-US"/>
          </a:p>
        </p:txBody>
      </p:sp>
    </p:spTree>
    <p:extLst>
      <p:ext uri="{BB962C8B-B14F-4D97-AF65-F5344CB8AC3E}">
        <p14:creationId xmlns:p14="http://schemas.microsoft.com/office/powerpoint/2010/main" val="3696840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pPr/>
              <a:t>10/30/2020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pPr/>
              <a:t>‹N°›</a:t>
            </a:fld>
            <a:endParaRPr lang="en-US"/>
          </a:p>
        </p:txBody>
      </p:sp>
    </p:spTree>
    <p:extLst>
      <p:ext uri="{BB962C8B-B14F-4D97-AF65-F5344CB8AC3E}">
        <p14:creationId xmlns:p14="http://schemas.microsoft.com/office/powerpoint/2010/main" val="1521300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pPr/>
              <a:t>10/30/2020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pPr/>
              <a:t>‹N°›</a:t>
            </a:fld>
            <a:endParaRPr lang="en-US"/>
          </a:p>
        </p:txBody>
      </p:sp>
    </p:spTree>
    <p:extLst>
      <p:ext uri="{BB962C8B-B14F-4D97-AF65-F5344CB8AC3E}">
        <p14:creationId xmlns:p14="http://schemas.microsoft.com/office/powerpoint/2010/main" val="1259595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pPr/>
              <a:t>10/30/2020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pPr/>
              <a:t>‹N°›</a:t>
            </a:fld>
            <a:endParaRPr lang="en-US"/>
          </a:p>
        </p:txBody>
      </p:sp>
    </p:spTree>
    <p:extLst>
      <p:ext uri="{BB962C8B-B14F-4D97-AF65-F5344CB8AC3E}">
        <p14:creationId xmlns:p14="http://schemas.microsoft.com/office/powerpoint/2010/main" val="151506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pPr/>
              <a:t>10/30/2020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pPr/>
              <a:t>‹N°›</a:t>
            </a:fld>
            <a:endParaRPr lang="en-US"/>
          </a:p>
        </p:txBody>
      </p:sp>
    </p:spTree>
    <p:extLst>
      <p:ext uri="{BB962C8B-B14F-4D97-AF65-F5344CB8AC3E}">
        <p14:creationId xmlns:p14="http://schemas.microsoft.com/office/powerpoint/2010/main" val="4216626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pPr/>
              <a:t>10/30/2020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pPr/>
              <a:t>‹N°›</a:t>
            </a:fld>
            <a:endParaRPr lang="en-US"/>
          </a:p>
        </p:txBody>
      </p:sp>
    </p:spTree>
    <p:extLst>
      <p:ext uri="{BB962C8B-B14F-4D97-AF65-F5344CB8AC3E}">
        <p14:creationId xmlns:p14="http://schemas.microsoft.com/office/powerpoint/2010/main" val="80913069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696107" y="283299"/>
            <a:ext cx="10128031" cy="5413308"/>
          </a:xfrm>
          <a:prstGeom prst="rect">
            <a:avLst/>
          </a:prstGeom>
        </p:spPr>
      </p:pic>
      <p:sp>
        <p:nvSpPr>
          <p:cNvPr id="4" name="ZoneTexte 3"/>
          <p:cNvSpPr txBox="1"/>
          <p:nvPr/>
        </p:nvSpPr>
        <p:spPr>
          <a:xfrm>
            <a:off x="3240856" y="638436"/>
            <a:ext cx="8583282" cy="1015663"/>
          </a:xfrm>
          <a:prstGeom prst="rect">
            <a:avLst/>
          </a:prstGeom>
          <a:noFill/>
        </p:spPr>
        <p:txBody>
          <a:bodyPr wrap="square" rtlCol="0">
            <a:spAutoFit/>
          </a:bodyPr>
          <a:lstStyle/>
          <a:p>
            <a:pPr algn="ctr"/>
            <a:r>
              <a:rPr lang="fr-FR" sz="6000" b="1" dirty="0">
                <a:solidFill>
                  <a:srgbClr val="2B3474"/>
                </a:solidFill>
                <a:latin typeface="Arial" pitchFamily="34" charset="0"/>
                <a:cs typeface="Arial" pitchFamily="34" charset="0"/>
              </a:rPr>
              <a:t>À quoi sert l’École ?</a:t>
            </a:r>
          </a:p>
        </p:txBody>
      </p:sp>
      <p:pic>
        <p:nvPicPr>
          <p:cNvPr id="5" name="Image 4"/>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5558" y="283299"/>
            <a:ext cx="1181100" cy="1188085"/>
          </a:xfrm>
          <a:prstGeom prst="rect">
            <a:avLst/>
          </a:prstGeom>
        </p:spPr>
      </p:pic>
      <p:sp>
        <p:nvSpPr>
          <p:cNvPr id="6" name="Rectangle 5">
            <a:extLst>
              <a:ext uri="{FF2B5EF4-FFF2-40B4-BE49-F238E27FC236}">
                <a16:creationId xmlns:a16="http://schemas.microsoft.com/office/drawing/2014/main" id="{D277CD9D-D272-5C42-B5FB-EA0BBE9A0AD5}"/>
              </a:ext>
            </a:extLst>
          </p:cNvPr>
          <p:cNvSpPr/>
          <p:nvPr/>
        </p:nvSpPr>
        <p:spPr>
          <a:xfrm>
            <a:off x="10202174" y="6349632"/>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pic>
        <p:nvPicPr>
          <p:cNvPr id="7" name="Image 6"/>
          <p:cNvPicPr>
            <a:picLocks noChangeAspect="1"/>
          </p:cNvPicPr>
          <p:nvPr/>
        </p:nvPicPr>
        <p:blipFill>
          <a:blip r:embed="rId4"/>
          <a:stretch>
            <a:fillRect/>
          </a:stretch>
        </p:blipFill>
        <p:spPr>
          <a:xfrm>
            <a:off x="1587452" y="1799293"/>
            <a:ext cx="2910976" cy="4977878"/>
          </a:xfrm>
          <a:prstGeom prst="rect">
            <a:avLst/>
          </a:prstGeom>
        </p:spPr>
      </p:pic>
    </p:spTree>
    <p:extLst>
      <p:ext uri="{BB962C8B-B14F-4D97-AF65-F5344CB8AC3E}">
        <p14:creationId xmlns:p14="http://schemas.microsoft.com/office/powerpoint/2010/main" val="4214772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75094" y="2319931"/>
            <a:ext cx="11041811" cy="2677656"/>
          </a:xfrm>
          <a:prstGeom prst="rect">
            <a:avLst/>
          </a:prstGeom>
          <a:solidFill>
            <a:srgbClr val="CCECFF"/>
          </a:solidFill>
        </p:spPr>
        <p:txBody>
          <a:bodyPr wrap="square" rtlCol="0">
            <a:spAutoFit/>
          </a:bodyPr>
          <a:lstStyle/>
          <a:p>
            <a:pPr marL="342900" indent="-342900" algn="just">
              <a:buFont typeface="Arial" panose="020B0604020202020204" pitchFamily="34" charset="0"/>
              <a:buChar char="•"/>
            </a:pPr>
            <a:r>
              <a:rPr lang="fr-FR" sz="2400" dirty="0">
                <a:latin typeface="Arial" pitchFamily="34" charset="0"/>
                <a:cs typeface="Arial" pitchFamily="34" charset="0"/>
              </a:rPr>
              <a:t>L'instruction est obligatoire pour tous les enfants (Français et étrangers)</a:t>
            </a:r>
          </a:p>
          <a:p>
            <a:pPr marL="342900" indent="-342900" algn="just">
              <a:buFont typeface="Arial" panose="020B0604020202020204" pitchFamily="34" charset="0"/>
              <a:buChar char="•"/>
            </a:pPr>
            <a:r>
              <a:rPr lang="fr-FR" sz="2400" dirty="0">
                <a:latin typeface="Arial" pitchFamily="34" charset="0"/>
                <a:cs typeface="Arial" pitchFamily="34" charset="0"/>
              </a:rPr>
              <a:t>à partir de 3 ans et jusqu'à l’âge de 16 ans révolus</a:t>
            </a:r>
          </a:p>
          <a:p>
            <a:pPr marL="342900" indent="-342900" algn="just">
              <a:buFont typeface="Arial" panose="020B0604020202020204" pitchFamily="34" charset="0"/>
              <a:buChar char="•"/>
            </a:pPr>
            <a:r>
              <a:rPr lang="fr-FR" sz="2400" dirty="0">
                <a:latin typeface="Arial" pitchFamily="34" charset="0"/>
                <a:cs typeface="Arial" pitchFamily="34" charset="0"/>
              </a:rPr>
              <a:t>Les parents peuvent choisir de scolariser leur enfant dans un établissement scolaire (public ou privé) ou bien d'assurer eux-mêmes cette instruction. </a:t>
            </a:r>
          </a:p>
          <a:p>
            <a:pPr marL="342900" indent="-342900" algn="just">
              <a:buFont typeface="Arial" panose="020B0604020202020204" pitchFamily="34" charset="0"/>
              <a:buChar char="•"/>
            </a:pPr>
            <a:r>
              <a:rPr lang="fr-FR" sz="2400" dirty="0">
                <a:latin typeface="Arial" pitchFamily="34" charset="0"/>
                <a:cs typeface="Arial" pitchFamily="34" charset="0"/>
              </a:rPr>
              <a:t>Dès la rentrée scolaire 2020, les jeunes de 16 à 18 ans ont l'obligation de se former. </a:t>
            </a:r>
          </a:p>
          <a:p>
            <a:pPr marL="342900" indent="-342900" algn="just">
              <a:buFont typeface="Arial" panose="020B0604020202020204" pitchFamily="34" charset="0"/>
              <a:buChar char="•"/>
            </a:pPr>
            <a:r>
              <a:rPr lang="fr-FR" sz="2400" dirty="0">
                <a:latin typeface="Arial" pitchFamily="34" charset="0"/>
                <a:cs typeface="Arial" pitchFamily="34" charset="0"/>
              </a:rPr>
              <a:t>Les missions locales contrôlent le respect de cette obligation.</a:t>
            </a:r>
          </a:p>
        </p:txBody>
      </p:sp>
      <p:sp>
        <p:nvSpPr>
          <p:cNvPr id="5" name="ZoneTexte 4"/>
          <p:cNvSpPr txBox="1"/>
          <p:nvPr/>
        </p:nvSpPr>
        <p:spPr>
          <a:xfrm>
            <a:off x="3735239" y="790162"/>
            <a:ext cx="4658264" cy="769441"/>
          </a:xfrm>
          <a:prstGeom prst="rect">
            <a:avLst/>
          </a:prstGeom>
          <a:solidFill>
            <a:srgbClr val="003300"/>
          </a:solidFill>
        </p:spPr>
        <p:txBody>
          <a:bodyPr wrap="square" rtlCol="0">
            <a:spAutoFit/>
          </a:bodyPr>
          <a:lstStyle/>
          <a:p>
            <a:r>
              <a:rPr lang="fr-FR" sz="4400" dirty="0">
                <a:solidFill>
                  <a:schemeClr val="bg1"/>
                </a:solidFill>
                <a:latin typeface="Arial" pitchFamily="34" charset="0"/>
                <a:cs typeface="Arial" pitchFamily="34" charset="0"/>
              </a:rPr>
              <a:t>L’École pour tous</a:t>
            </a:r>
          </a:p>
        </p:txBody>
      </p:sp>
      <p:sp>
        <p:nvSpPr>
          <p:cNvPr id="7" name="Rectangle 6">
            <a:extLst>
              <a:ext uri="{FF2B5EF4-FFF2-40B4-BE49-F238E27FC236}">
                <a16:creationId xmlns:a16="http://schemas.microsoft.com/office/drawing/2014/main" id="{D277CD9D-D272-5C42-B5FB-EA0BBE9A0AD5}"/>
              </a:ext>
            </a:extLst>
          </p:cNvPr>
          <p:cNvSpPr/>
          <p:nvPr/>
        </p:nvSpPr>
        <p:spPr>
          <a:xfrm>
            <a:off x="10202174" y="6349632"/>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spTree>
    <p:extLst>
      <p:ext uri="{BB962C8B-B14F-4D97-AF65-F5344CB8AC3E}">
        <p14:creationId xmlns:p14="http://schemas.microsoft.com/office/powerpoint/2010/main" val="2707401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0768" y="207034"/>
            <a:ext cx="9592573" cy="6001643"/>
          </a:xfrm>
          <a:prstGeom prst="rect">
            <a:avLst/>
          </a:prstGeom>
          <a:solidFill>
            <a:srgbClr val="FFFFCC"/>
          </a:solidFill>
          <a:ln>
            <a:solidFill>
              <a:srgbClr val="0070C0"/>
            </a:solidFill>
          </a:ln>
        </p:spPr>
        <p:txBody>
          <a:bodyPr wrap="square" rtlCol="0">
            <a:spAutoFit/>
          </a:bodyPr>
          <a:lstStyle/>
          <a:p>
            <a:pPr algn="just"/>
            <a:r>
              <a:rPr lang="fr-FR" sz="2400" b="1" dirty="0">
                <a:latin typeface="Arial" pitchFamily="34" charset="0"/>
                <a:cs typeface="Arial" pitchFamily="34" charset="0"/>
              </a:rPr>
              <a:t>Déclaration universelle des droits de l’Homme</a:t>
            </a:r>
          </a:p>
          <a:p>
            <a:pPr algn="just"/>
            <a:r>
              <a:rPr lang="fr-FR" sz="2400" b="1" dirty="0">
                <a:latin typeface="Arial" pitchFamily="34" charset="0"/>
                <a:cs typeface="Arial" pitchFamily="34" charset="0"/>
              </a:rPr>
              <a:t>Article 26 </a:t>
            </a:r>
          </a:p>
          <a:p>
            <a:pPr algn="just"/>
            <a:r>
              <a:rPr lang="fr-FR" sz="2400" dirty="0">
                <a:latin typeface="Arial" pitchFamily="34" charset="0"/>
                <a:cs typeface="Arial" pitchFamily="34" charset="0"/>
              </a:rPr>
              <a:t>1.</a:t>
            </a:r>
            <a:r>
              <a:rPr lang="fr-FR" sz="2400" b="1" dirty="0">
                <a:latin typeface="Arial" pitchFamily="34" charset="0"/>
                <a:cs typeface="Arial" pitchFamily="34" charset="0"/>
              </a:rPr>
              <a:t>Toute personne a droit à l'éducation</a:t>
            </a:r>
            <a:r>
              <a:rPr lang="fr-FR" sz="2400" dirty="0">
                <a:latin typeface="Arial" pitchFamily="34" charset="0"/>
                <a:cs typeface="Arial" pitchFamily="34" charset="0"/>
              </a:rPr>
              <a:t>. L'éducation doit être gratuite, au moins en ce qui concerne l'enseignement élémentaire et fondamental. L'enseignement élémentaire est obligatoire. L'enseignement technique et professionnel doit être généralisé ; l'accès aux études supérieures doit être ouvert en pleine égalité à tous en fonction de leur mérite.</a:t>
            </a:r>
          </a:p>
          <a:p>
            <a:pPr algn="just"/>
            <a:r>
              <a:rPr lang="fr-FR" sz="2400" dirty="0">
                <a:latin typeface="Arial" pitchFamily="34" charset="0"/>
                <a:cs typeface="Arial" pitchFamily="34" charset="0"/>
              </a:rPr>
              <a:t>2. L'éducation doit viser au </a:t>
            </a:r>
            <a:r>
              <a:rPr lang="fr-FR" sz="2400" b="1" dirty="0">
                <a:latin typeface="Arial" pitchFamily="34" charset="0"/>
                <a:cs typeface="Arial" pitchFamily="34" charset="0"/>
              </a:rPr>
              <a:t>plein épanouissement de la personnalité </a:t>
            </a:r>
            <a:r>
              <a:rPr lang="fr-FR" sz="2400" dirty="0">
                <a:latin typeface="Arial" pitchFamily="34" charset="0"/>
                <a:cs typeface="Arial" pitchFamily="34" charset="0"/>
              </a:rPr>
              <a:t>humaine et au </a:t>
            </a:r>
            <a:r>
              <a:rPr lang="fr-FR" sz="2400" b="1" dirty="0">
                <a:latin typeface="Arial" pitchFamily="34" charset="0"/>
                <a:cs typeface="Arial" pitchFamily="34" charset="0"/>
              </a:rPr>
              <a:t>renforcement du respect des droits de l'homme et des libertés fondamentales</a:t>
            </a:r>
            <a:r>
              <a:rPr lang="fr-FR" sz="2400" dirty="0">
                <a:latin typeface="Arial" pitchFamily="34" charset="0"/>
                <a:cs typeface="Arial" pitchFamily="34" charset="0"/>
              </a:rPr>
              <a:t>. Elle doit favoriser la </a:t>
            </a:r>
            <a:r>
              <a:rPr lang="fr-FR" sz="2400" b="1" dirty="0">
                <a:latin typeface="Arial" pitchFamily="34" charset="0"/>
                <a:cs typeface="Arial" pitchFamily="34" charset="0"/>
              </a:rPr>
              <a:t>compréhension, la tolérance et l'amitié </a:t>
            </a:r>
            <a:r>
              <a:rPr lang="fr-FR" sz="2400" dirty="0">
                <a:latin typeface="Arial" pitchFamily="34" charset="0"/>
                <a:cs typeface="Arial" pitchFamily="34" charset="0"/>
              </a:rPr>
              <a:t>entre toutes les nations et tous les groupes raciaux ou religieux, ainsi que le développement des activités des Nations Unies pour le maintien de la paix.</a:t>
            </a:r>
          </a:p>
          <a:p>
            <a:pPr algn="just"/>
            <a:r>
              <a:rPr lang="fr-FR" sz="2400" dirty="0">
                <a:latin typeface="Arial" pitchFamily="34" charset="0"/>
                <a:cs typeface="Arial" pitchFamily="34" charset="0"/>
              </a:rPr>
              <a:t>3. Les parents ont, par priorité, le droit de choisir le genre d'éducation à donner à leurs enfants.</a:t>
            </a:r>
          </a:p>
        </p:txBody>
      </p:sp>
      <p:pic>
        <p:nvPicPr>
          <p:cNvPr id="2049" name="Picture 1"/>
          <p:cNvPicPr>
            <a:picLocks noChangeAspect="1" noChangeArrowheads="1"/>
          </p:cNvPicPr>
          <p:nvPr/>
        </p:nvPicPr>
        <p:blipFill>
          <a:blip r:embed="rId2"/>
          <a:srcRect/>
          <a:stretch>
            <a:fillRect/>
          </a:stretch>
        </p:blipFill>
        <p:spPr bwMode="auto">
          <a:xfrm>
            <a:off x="9972855" y="2380262"/>
            <a:ext cx="1752600" cy="1476375"/>
          </a:xfrm>
          <a:prstGeom prst="rect">
            <a:avLst/>
          </a:prstGeom>
          <a:noFill/>
          <a:ln w="9525">
            <a:solidFill>
              <a:srgbClr val="0070C0"/>
            </a:solidFill>
            <a:miter lim="800000"/>
            <a:headEnd/>
            <a:tailEnd/>
          </a:ln>
        </p:spPr>
      </p:pic>
      <p:sp>
        <p:nvSpPr>
          <p:cNvPr id="6" name="Rectangle 5">
            <a:extLst>
              <a:ext uri="{FF2B5EF4-FFF2-40B4-BE49-F238E27FC236}">
                <a16:creationId xmlns:a16="http://schemas.microsoft.com/office/drawing/2014/main" id="{D277CD9D-D272-5C42-B5FB-EA0BBE9A0AD5}"/>
              </a:ext>
            </a:extLst>
          </p:cNvPr>
          <p:cNvSpPr/>
          <p:nvPr/>
        </p:nvSpPr>
        <p:spPr>
          <a:xfrm>
            <a:off x="10202174" y="6349632"/>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enat.fr/fileadmin/Fichiers/Images/archives/D42/Projet_Gratuite.gif"/>
          <p:cNvPicPr>
            <a:picLocks noChangeAspect="1" noChangeArrowheads="1"/>
          </p:cNvPicPr>
          <p:nvPr/>
        </p:nvPicPr>
        <p:blipFill>
          <a:blip r:embed="rId2"/>
          <a:srcRect/>
          <a:stretch>
            <a:fillRect/>
          </a:stretch>
        </p:blipFill>
        <p:spPr bwMode="auto">
          <a:xfrm>
            <a:off x="155575" y="127241"/>
            <a:ext cx="4495800" cy="5953125"/>
          </a:xfrm>
          <a:prstGeom prst="rect">
            <a:avLst/>
          </a:prstGeom>
          <a:noFill/>
          <a:ln>
            <a:solidFill>
              <a:srgbClr val="0070C0"/>
            </a:solidFill>
          </a:ln>
        </p:spPr>
      </p:pic>
      <p:sp>
        <p:nvSpPr>
          <p:cNvPr id="3" name="ZoneTexte 2"/>
          <p:cNvSpPr txBox="1"/>
          <p:nvPr/>
        </p:nvSpPr>
        <p:spPr>
          <a:xfrm>
            <a:off x="5322498" y="3424687"/>
            <a:ext cx="6461185" cy="3170099"/>
          </a:xfrm>
          <a:prstGeom prst="rect">
            <a:avLst/>
          </a:prstGeom>
          <a:solidFill>
            <a:srgbClr val="CCECFF"/>
          </a:solidFill>
          <a:ln>
            <a:solidFill>
              <a:srgbClr val="0070C0"/>
            </a:solidFill>
          </a:ln>
        </p:spPr>
        <p:txBody>
          <a:bodyPr wrap="square" rtlCol="0">
            <a:spAutoFit/>
          </a:bodyPr>
          <a:lstStyle/>
          <a:p>
            <a:r>
              <a:rPr lang="fr-FR" sz="2000" b="1" dirty="0">
                <a:latin typeface="Arial" pitchFamily="34" charset="0"/>
                <a:cs typeface="Arial" pitchFamily="34" charset="0"/>
              </a:rPr>
              <a:t>Loi du 16 juin 1881 établissant la gratuité absolue de l’enseignement primaire dans les écoles publiques.</a:t>
            </a:r>
          </a:p>
          <a:p>
            <a:r>
              <a:rPr lang="fr-FR" sz="2000" dirty="0">
                <a:latin typeface="Arial" pitchFamily="34" charset="0"/>
                <a:cs typeface="Arial" pitchFamily="34" charset="0"/>
              </a:rPr>
              <a:t>Le Sénat et la Chambre des députés ont adopté, Le Président de la République promulgue la loi dont la teneur suit :</a:t>
            </a:r>
          </a:p>
          <a:p>
            <a:r>
              <a:rPr lang="fr-FR" sz="2000" dirty="0">
                <a:latin typeface="Arial" pitchFamily="34" charset="0"/>
                <a:cs typeface="Arial" pitchFamily="34" charset="0"/>
              </a:rPr>
              <a:t>Art. 1er.- Il ne sera plus perçu de rétribution scolaire dans les écoles primaires publiques, ni dans les salles d'asile publiques. Le prix de pension dans les écoles normales est supprimé.</a:t>
            </a:r>
          </a:p>
        </p:txBody>
      </p:sp>
      <p:sp>
        <p:nvSpPr>
          <p:cNvPr id="4" name="ZoneTexte 3"/>
          <p:cNvSpPr txBox="1"/>
          <p:nvPr/>
        </p:nvSpPr>
        <p:spPr>
          <a:xfrm>
            <a:off x="4796286" y="127241"/>
            <a:ext cx="7254816" cy="3046988"/>
          </a:xfrm>
          <a:prstGeom prst="rect">
            <a:avLst/>
          </a:prstGeom>
          <a:solidFill>
            <a:srgbClr val="003399"/>
          </a:solidFill>
        </p:spPr>
        <p:txBody>
          <a:bodyPr wrap="square" rtlCol="0">
            <a:spAutoFit/>
          </a:bodyPr>
          <a:lstStyle/>
          <a:p>
            <a:r>
              <a:rPr lang="fr-FR" sz="2400" dirty="0">
                <a:solidFill>
                  <a:schemeClr val="bg1"/>
                </a:solidFill>
                <a:latin typeface="Arial" pitchFamily="34" charset="0"/>
                <a:cs typeface="Arial" pitchFamily="34" charset="0"/>
              </a:rPr>
              <a:t>La gratuité</a:t>
            </a:r>
          </a:p>
          <a:p>
            <a:endParaRPr lang="fr-FR" sz="2400" dirty="0">
              <a:solidFill>
                <a:schemeClr val="bg1"/>
              </a:solidFill>
              <a:latin typeface="Arial" pitchFamily="34" charset="0"/>
              <a:cs typeface="Arial" pitchFamily="34" charset="0"/>
            </a:endParaRPr>
          </a:p>
          <a:p>
            <a:pPr algn="just"/>
            <a:r>
              <a:rPr lang="fr-FR" sz="2400" dirty="0">
                <a:solidFill>
                  <a:schemeClr val="bg1"/>
                </a:solidFill>
                <a:latin typeface="Arial" pitchFamily="34" charset="0"/>
                <a:cs typeface="Arial" pitchFamily="34" charset="0"/>
              </a:rPr>
              <a:t>Le principe de gratuité de l'enseignement primaire public a été posé dès la fin du XIX</a:t>
            </a:r>
            <a:r>
              <a:rPr lang="fr-FR" sz="2400" baseline="30000" dirty="0">
                <a:solidFill>
                  <a:schemeClr val="bg1"/>
                </a:solidFill>
                <a:latin typeface="Arial" pitchFamily="34" charset="0"/>
                <a:cs typeface="Arial" pitchFamily="34" charset="0"/>
              </a:rPr>
              <a:t>e</a:t>
            </a:r>
            <a:r>
              <a:rPr lang="fr-FR" sz="2400" dirty="0">
                <a:solidFill>
                  <a:schemeClr val="bg1"/>
                </a:solidFill>
                <a:latin typeface="Arial" pitchFamily="34" charset="0"/>
                <a:cs typeface="Arial" pitchFamily="34" charset="0"/>
              </a:rPr>
              <a:t> siècle par la loi du 16 juin 1881. La gratuité a été étendue à l'enseignement secondaire par la loi du 31 mai 1933. L'enseignement dispensé dans les écoles et les établissements publics est gratuit.</a:t>
            </a:r>
          </a:p>
        </p:txBody>
      </p:sp>
      <p:sp>
        <p:nvSpPr>
          <p:cNvPr id="5" name="ZoneTexte 4"/>
          <p:cNvSpPr txBox="1"/>
          <p:nvPr/>
        </p:nvSpPr>
        <p:spPr>
          <a:xfrm>
            <a:off x="284965" y="6003678"/>
            <a:ext cx="4366410" cy="246221"/>
          </a:xfrm>
          <a:prstGeom prst="rect">
            <a:avLst/>
          </a:prstGeom>
          <a:noFill/>
        </p:spPr>
        <p:txBody>
          <a:bodyPr wrap="square" rtlCol="0">
            <a:spAutoFit/>
          </a:bodyPr>
          <a:lstStyle/>
          <a:p>
            <a:pPr algn="r"/>
            <a:r>
              <a:rPr lang="fr-FR" sz="1000" dirty="0">
                <a:latin typeface="Arial" pitchFamily="34" charset="0"/>
                <a:cs typeface="Arial" pitchFamily="34" charset="0"/>
              </a:rPr>
              <a:t>www.senat.fr</a:t>
            </a:r>
          </a:p>
        </p:txBody>
      </p:sp>
      <p:sp>
        <p:nvSpPr>
          <p:cNvPr id="8" name="Rectangle 7">
            <a:extLst>
              <a:ext uri="{FF2B5EF4-FFF2-40B4-BE49-F238E27FC236}">
                <a16:creationId xmlns:a16="http://schemas.microsoft.com/office/drawing/2014/main" id="{D277CD9D-D272-5C42-B5FB-EA0BBE9A0AD5}"/>
              </a:ext>
            </a:extLst>
          </p:cNvPr>
          <p:cNvSpPr/>
          <p:nvPr/>
        </p:nvSpPr>
        <p:spPr>
          <a:xfrm>
            <a:off x="10202174" y="6534835"/>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71392" y="474345"/>
            <a:ext cx="6901131" cy="5909310"/>
          </a:xfrm>
          <a:prstGeom prst="rect">
            <a:avLst/>
          </a:prstGeom>
          <a:solidFill>
            <a:srgbClr val="002060"/>
          </a:solidFill>
        </p:spPr>
        <p:txBody>
          <a:bodyPr wrap="square" rtlCol="0">
            <a:spAutoFit/>
          </a:bodyPr>
          <a:lstStyle/>
          <a:p>
            <a:r>
              <a:rPr lang="fr-FR" sz="2400" b="1" dirty="0">
                <a:solidFill>
                  <a:schemeClr val="bg1"/>
                </a:solidFill>
                <a:latin typeface="Arial" pitchFamily="34" charset="0"/>
                <a:cs typeface="Arial" pitchFamily="34" charset="0"/>
              </a:rPr>
              <a:t>L'obligation scolaire</a:t>
            </a:r>
          </a:p>
          <a:p>
            <a:pPr algn="just"/>
            <a:r>
              <a:rPr lang="fr-FR" sz="2400" dirty="0">
                <a:solidFill>
                  <a:schemeClr val="bg1"/>
                </a:solidFill>
                <a:latin typeface="Arial" pitchFamily="34" charset="0"/>
                <a:cs typeface="Arial" pitchFamily="34" charset="0"/>
              </a:rPr>
              <a:t>Depuis la loi Jules Ferry du 28 mars 1882, l'instruction est obligatoire. Cette obligation s'applique à partir de 3 ans, pour tous les enfants français ou étrangers résidant en France.</a:t>
            </a:r>
            <a:br>
              <a:rPr lang="fr-FR" sz="2400" dirty="0">
                <a:solidFill>
                  <a:schemeClr val="bg1"/>
                </a:solidFill>
                <a:latin typeface="Arial" pitchFamily="34" charset="0"/>
                <a:cs typeface="Arial" pitchFamily="34" charset="0"/>
              </a:rPr>
            </a:br>
            <a:r>
              <a:rPr lang="fr-FR" sz="2400" dirty="0">
                <a:solidFill>
                  <a:schemeClr val="bg1"/>
                </a:solidFill>
                <a:latin typeface="Arial" pitchFamily="34" charset="0"/>
                <a:cs typeface="Arial" pitchFamily="34" charset="0"/>
              </a:rPr>
              <a:t>À l'origine, la scolarisation était obligatoire jusqu'à l'âge de 13 ans, puis 14 ans à partir de la loi du 9 août 1936. Depuis l'ordonnance n°59-45 du 6 janvier 1959, elle a été prolongée jusqu'à l'âge de 16 ans révolus.</a:t>
            </a:r>
          </a:p>
          <a:p>
            <a:pPr algn="just"/>
            <a:r>
              <a:rPr lang="fr-FR" sz="2400" dirty="0">
                <a:solidFill>
                  <a:schemeClr val="bg1"/>
                </a:solidFill>
                <a:latin typeface="Arial" pitchFamily="34" charset="0"/>
                <a:cs typeface="Arial" pitchFamily="34" charset="0"/>
              </a:rPr>
              <a:t>La famille a deux possibilités :</a:t>
            </a:r>
          </a:p>
          <a:p>
            <a:r>
              <a:rPr lang="fr-FR" sz="2400" dirty="0">
                <a:solidFill>
                  <a:schemeClr val="bg1"/>
                </a:solidFill>
                <a:latin typeface="Arial" pitchFamily="34" charset="0"/>
                <a:cs typeface="Arial" pitchFamily="34" charset="0"/>
              </a:rPr>
              <a:t>- scolariser dans un établissement scolaire public ou privé</a:t>
            </a:r>
          </a:p>
          <a:p>
            <a:r>
              <a:rPr lang="fr-FR" sz="2400" dirty="0">
                <a:solidFill>
                  <a:schemeClr val="bg1"/>
                </a:solidFill>
                <a:latin typeface="Arial" pitchFamily="34" charset="0"/>
                <a:cs typeface="Arial" pitchFamily="34" charset="0"/>
              </a:rPr>
              <a:t>- assurer l'instruction des enfants elle-même (avec déclaration préalable)</a:t>
            </a:r>
          </a:p>
          <a:p>
            <a:endParaRPr lang="fr-FR" dirty="0"/>
          </a:p>
        </p:txBody>
      </p:sp>
      <p:pic>
        <p:nvPicPr>
          <p:cNvPr id="27650" name="Picture 2" descr="https://www.senat.fr/evenement/archives/D42/Lois_du_28_mars_1882.gif"/>
          <p:cNvPicPr>
            <a:picLocks noChangeAspect="1" noChangeArrowheads="1"/>
          </p:cNvPicPr>
          <p:nvPr/>
        </p:nvPicPr>
        <p:blipFill>
          <a:blip r:embed="rId2"/>
          <a:srcRect/>
          <a:stretch>
            <a:fillRect/>
          </a:stretch>
        </p:blipFill>
        <p:spPr bwMode="auto">
          <a:xfrm>
            <a:off x="440247" y="1642584"/>
            <a:ext cx="4163576" cy="3421122"/>
          </a:xfrm>
          <a:prstGeom prst="rect">
            <a:avLst/>
          </a:prstGeom>
          <a:noFill/>
        </p:spPr>
      </p:pic>
      <p:sp>
        <p:nvSpPr>
          <p:cNvPr id="4" name="ZoneTexte 3"/>
          <p:cNvSpPr txBox="1"/>
          <p:nvPr/>
        </p:nvSpPr>
        <p:spPr>
          <a:xfrm>
            <a:off x="319477" y="996253"/>
            <a:ext cx="4163576" cy="646331"/>
          </a:xfrm>
          <a:prstGeom prst="rect">
            <a:avLst/>
          </a:prstGeom>
          <a:noFill/>
        </p:spPr>
        <p:txBody>
          <a:bodyPr wrap="square" rtlCol="0">
            <a:spAutoFit/>
          </a:bodyPr>
          <a:lstStyle/>
          <a:p>
            <a:pPr algn="ctr"/>
            <a:r>
              <a:rPr lang="fr-FR" dirty="0">
                <a:latin typeface="Arial" pitchFamily="34" charset="0"/>
                <a:cs typeface="Arial" pitchFamily="34" charset="0"/>
              </a:rPr>
              <a:t>Extrait de la loi Jules Ferry</a:t>
            </a:r>
            <a:br>
              <a:rPr lang="fr-FR" dirty="0">
                <a:latin typeface="Arial" pitchFamily="34" charset="0"/>
                <a:cs typeface="Arial" pitchFamily="34" charset="0"/>
              </a:rPr>
            </a:br>
            <a:r>
              <a:rPr lang="fr-FR" dirty="0">
                <a:latin typeface="Arial" pitchFamily="34" charset="0"/>
                <a:cs typeface="Arial" pitchFamily="34" charset="0"/>
              </a:rPr>
              <a:t>du 28 mars 1882</a:t>
            </a:r>
          </a:p>
        </p:txBody>
      </p:sp>
      <p:sp>
        <p:nvSpPr>
          <p:cNvPr id="5" name="ZoneTexte 4"/>
          <p:cNvSpPr txBox="1"/>
          <p:nvPr/>
        </p:nvSpPr>
        <p:spPr>
          <a:xfrm>
            <a:off x="440247" y="4940595"/>
            <a:ext cx="3890220" cy="246221"/>
          </a:xfrm>
          <a:prstGeom prst="rect">
            <a:avLst/>
          </a:prstGeom>
          <a:noFill/>
        </p:spPr>
        <p:txBody>
          <a:bodyPr wrap="square" rtlCol="0">
            <a:spAutoFit/>
          </a:bodyPr>
          <a:lstStyle/>
          <a:p>
            <a:pPr algn="r"/>
            <a:r>
              <a:rPr lang="fr-FR" sz="1000" dirty="0">
                <a:latin typeface="Arial" pitchFamily="34" charset="0"/>
                <a:cs typeface="Arial" pitchFamily="34" charset="0"/>
              </a:rPr>
              <a:t>www.senat.fr</a:t>
            </a:r>
          </a:p>
        </p:txBody>
      </p:sp>
      <p:sp>
        <p:nvSpPr>
          <p:cNvPr id="8" name="Rectangle 7">
            <a:extLst>
              <a:ext uri="{FF2B5EF4-FFF2-40B4-BE49-F238E27FC236}">
                <a16:creationId xmlns:a16="http://schemas.microsoft.com/office/drawing/2014/main" id="{D277CD9D-D272-5C42-B5FB-EA0BBE9A0AD5}"/>
              </a:ext>
            </a:extLst>
          </p:cNvPr>
          <p:cNvSpPr/>
          <p:nvPr/>
        </p:nvSpPr>
        <p:spPr>
          <a:xfrm>
            <a:off x="10202174" y="6478653"/>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41F0406-2691-F942-A48C-EDEC4A1BDF0E}"/>
              </a:ext>
            </a:extLst>
          </p:cNvPr>
          <p:cNvSpPr txBox="1"/>
          <p:nvPr/>
        </p:nvSpPr>
        <p:spPr>
          <a:xfrm>
            <a:off x="1173191" y="328613"/>
            <a:ext cx="9592575" cy="830997"/>
          </a:xfrm>
          <a:prstGeom prst="rect">
            <a:avLst/>
          </a:prstGeom>
          <a:solidFill>
            <a:srgbClr val="660033"/>
          </a:solidFill>
        </p:spPr>
        <p:txBody>
          <a:bodyPr wrap="square" rtlCol="0">
            <a:spAutoFit/>
          </a:bodyPr>
          <a:lstStyle/>
          <a:p>
            <a:pPr algn="ctr"/>
            <a:r>
              <a:rPr lang="fr-FR" sz="2400" b="1" dirty="0">
                <a:solidFill>
                  <a:schemeClr val="bg1"/>
                </a:solidFill>
                <a:latin typeface="Arial" pitchFamily="34" charset="0"/>
                <a:cs typeface="Arial" pitchFamily="34" charset="0"/>
              </a:rPr>
              <a:t>Honneur et Gloire à l’</a:t>
            </a:r>
            <a:r>
              <a:rPr lang="fr-FR" sz="2400" b="1" dirty="0">
                <a:solidFill>
                  <a:schemeClr val="bg1"/>
                </a:solidFill>
                <a:latin typeface="Gill Sans MT"/>
                <a:cs typeface="Arial" pitchFamily="34" charset="0"/>
              </a:rPr>
              <a:t>É</a:t>
            </a:r>
            <a:r>
              <a:rPr lang="fr-FR" sz="2400" b="1" dirty="0">
                <a:solidFill>
                  <a:schemeClr val="bg1"/>
                </a:solidFill>
                <a:latin typeface="Arial" pitchFamily="34" charset="0"/>
                <a:cs typeface="Arial" pitchFamily="34" charset="0"/>
              </a:rPr>
              <a:t>cole laïque </a:t>
            </a:r>
          </a:p>
          <a:p>
            <a:pPr algn="ctr"/>
            <a:r>
              <a:rPr lang="fr-FR" sz="2400" dirty="0">
                <a:solidFill>
                  <a:schemeClr val="bg1"/>
                </a:solidFill>
                <a:latin typeface="Arial" pitchFamily="34" charset="0"/>
                <a:cs typeface="Arial" pitchFamily="34" charset="0"/>
              </a:rPr>
              <a:t>(chanson chantée en 1931 lors du 50è anniversaire de l’école laïque)</a:t>
            </a:r>
          </a:p>
        </p:txBody>
      </p:sp>
      <p:sp>
        <p:nvSpPr>
          <p:cNvPr id="3" name="Rectangle 2">
            <a:extLst>
              <a:ext uri="{FF2B5EF4-FFF2-40B4-BE49-F238E27FC236}">
                <a16:creationId xmlns:a16="http://schemas.microsoft.com/office/drawing/2014/main" id="{C48F59A1-6A8F-9142-A4D7-7A9AF7D964EF}"/>
              </a:ext>
            </a:extLst>
          </p:cNvPr>
          <p:cNvSpPr/>
          <p:nvPr/>
        </p:nvSpPr>
        <p:spPr>
          <a:xfrm>
            <a:off x="520759" y="1487507"/>
            <a:ext cx="6096000" cy="3970318"/>
          </a:xfrm>
          <a:prstGeom prst="rect">
            <a:avLst/>
          </a:prstGeom>
        </p:spPr>
        <p:txBody>
          <a:bodyPr>
            <a:spAutoFit/>
          </a:bodyPr>
          <a:lstStyle/>
          <a:p>
            <a:r>
              <a:rPr lang="fr-FR" b="0" i="0" u="none" strike="noStrike" dirty="0">
                <a:solidFill>
                  <a:srgbClr val="880099"/>
                </a:solidFill>
                <a:effectLst/>
                <a:latin typeface="Arial" panose="020B0604020202020204" pitchFamily="34" charset="0"/>
              </a:rPr>
              <a:t>Honneur et gloire à l'Ecole Laïque,</a:t>
            </a:r>
            <a:r>
              <a:rPr lang="fr-FR" dirty="0"/>
              <a:t/>
            </a:r>
            <a:br>
              <a:rPr lang="fr-FR" dirty="0"/>
            </a:br>
            <a:r>
              <a:rPr lang="fr-FR" b="0" i="0" u="none" strike="noStrike" dirty="0">
                <a:solidFill>
                  <a:srgbClr val="880099"/>
                </a:solidFill>
                <a:effectLst/>
                <a:latin typeface="Arial" panose="020B0604020202020204" pitchFamily="34" charset="0"/>
              </a:rPr>
              <a:t>Où nous avons appris à penser librement,</a:t>
            </a:r>
            <a:r>
              <a:rPr lang="fr-FR" dirty="0"/>
              <a:t/>
            </a:r>
            <a:br>
              <a:rPr lang="fr-FR" dirty="0"/>
            </a:br>
            <a:r>
              <a:rPr lang="fr-FR" b="0" i="0" u="none" strike="noStrike" dirty="0">
                <a:solidFill>
                  <a:srgbClr val="880099"/>
                </a:solidFill>
                <a:effectLst/>
                <a:latin typeface="Arial" panose="020B0604020202020204" pitchFamily="34" charset="0"/>
              </a:rPr>
              <a:t>A défendre à chérir la grande République</a:t>
            </a:r>
            <a:r>
              <a:rPr lang="fr-FR" dirty="0"/>
              <a:t/>
            </a:r>
            <a:br>
              <a:rPr lang="fr-FR" dirty="0"/>
            </a:br>
            <a:r>
              <a:rPr lang="fr-FR" b="0" i="0" u="none" strike="noStrike" dirty="0">
                <a:solidFill>
                  <a:srgbClr val="880099"/>
                </a:solidFill>
                <a:effectLst/>
                <a:latin typeface="Arial" panose="020B0604020202020204" pitchFamily="34" charset="0"/>
              </a:rPr>
              <a:t>Que nos pères jadis ont faite en combattant.</a:t>
            </a:r>
            <a:r>
              <a:rPr lang="fr-FR" dirty="0"/>
              <a:t/>
            </a:r>
            <a:br>
              <a:rPr lang="fr-FR" dirty="0"/>
            </a:br>
            <a:r>
              <a:rPr lang="fr-FR" dirty="0"/>
              <a:t/>
            </a:r>
            <a:br>
              <a:rPr lang="fr-FR" dirty="0"/>
            </a:br>
            <a:r>
              <a:rPr lang="fr-FR" b="0" i="0" u="none" strike="noStrike" dirty="0">
                <a:solidFill>
                  <a:srgbClr val="880099"/>
                </a:solidFill>
                <a:effectLst/>
                <a:latin typeface="Arial" panose="020B0604020202020204" pitchFamily="34" charset="0"/>
              </a:rPr>
              <a:t>Elle nous enseigna des jours fameux l'histoire</a:t>
            </a:r>
            <a:r>
              <a:rPr lang="fr-FR" dirty="0"/>
              <a:t/>
            </a:r>
            <a:br>
              <a:rPr lang="fr-FR" dirty="0"/>
            </a:br>
            <a:r>
              <a:rPr lang="fr-FR" b="0" i="0" u="none" strike="noStrike" dirty="0">
                <a:solidFill>
                  <a:srgbClr val="880099"/>
                </a:solidFill>
                <a:effectLst/>
                <a:latin typeface="Arial" panose="020B0604020202020204" pitchFamily="34" charset="0"/>
              </a:rPr>
              <a:t>En formant notre esprit, elle éleva nos cœurs,</a:t>
            </a:r>
            <a:r>
              <a:rPr lang="fr-FR" dirty="0"/>
              <a:t/>
            </a:r>
            <a:br>
              <a:rPr lang="fr-FR" dirty="0"/>
            </a:br>
            <a:r>
              <a:rPr lang="fr-FR" b="0" i="0" u="none" strike="noStrike" dirty="0">
                <a:solidFill>
                  <a:srgbClr val="880099"/>
                </a:solidFill>
                <a:effectLst/>
                <a:latin typeface="Arial" panose="020B0604020202020204" pitchFamily="34" charset="0"/>
              </a:rPr>
              <a:t>Faisant revivre en nous l'éternelle mémoire</a:t>
            </a:r>
            <a:r>
              <a:rPr lang="fr-FR" dirty="0"/>
              <a:t/>
            </a:r>
            <a:br>
              <a:rPr lang="fr-FR" dirty="0"/>
            </a:br>
            <a:r>
              <a:rPr lang="fr-FR" b="0" i="0" u="none" strike="noStrike" dirty="0">
                <a:solidFill>
                  <a:srgbClr val="880099"/>
                </a:solidFill>
                <a:effectLst/>
                <a:latin typeface="Arial" panose="020B0604020202020204" pitchFamily="34" charset="0"/>
              </a:rPr>
              <a:t>Des héros, des martyrs, des émancipateurs.</a:t>
            </a:r>
            <a:r>
              <a:rPr lang="fr-FR" dirty="0"/>
              <a:t/>
            </a:r>
            <a:br>
              <a:rPr lang="fr-FR" dirty="0"/>
            </a:br>
            <a:r>
              <a:rPr lang="fr-FR" dirty="0"/>
              <a:t/>
            </a:r>
            <a:br>
              <a:rPr lang="fr-FR" dirty="0"/>
            </a:br>
            <a:r>
              <a:rPr lang="fr-FR" b="0" i="0" u="none" strike="noStrike" dirty="0">
                <a:solidFill>
                  <a:srgbClr val="880099"/>
                </a:solidFill>
                <a:effectLst/>
                <a:latin typeface="Arial" panose="020B0604020202020204" pitchFamily="34" charset="0"/>
              </a:rPr>
              <a:t>Le temps n'est plus où tout un peuple esclave,</a:t>
            </a:r>
            <a:r>
              <a:rPr lang="fr-FR" dirty="0"/>
              <a:t/>
            </a:r>
            <a:br>
              <a:rPr lang="fr-FR" dirty="0"/>
            </a:br>
            <a:r>
              <a:rPr lang="fr-FR" b="0" i="0" u="none" strike="noStrike" dirty="0">
                <a:solidFill>
                  <a:srgbClr val="880099"/>
                </a:solidFill>
                <a:effectLst/>
                <a:latin typeface="Arial" panose="020B0604020202020204" pitchFamily="34" charset="0"/>
              </a:rPr>
              <a:t>Connaissant ses devoirs, mais ignorant ses droits,</a:t>
            </a:r>
            <a:r>
              <a:rPr lang="fr-FR" dirty="0"/>
              <a:t/>
            </a:r>
            <a:br>
              <a:rPr lang="fr-FR" dirty="0"/>
            </a:br>
            <a:r>
              <a:rPr lang="fr-FR" b="0" i="0" u="none" strike="noStrike" dirty="0">
                <a:solidFill>
                  <a:srgbClr val="880099"/>
                </a:solidFill>
                <a:effectLst/>
                <a:latin typeface="Arial" panose="020B0604020202020204" pitchFamily="34" charset="0"/>
              </a:rPr>
              <a:t>Se courbait frémissant, sous le joug qui déprave</a:t>
            </a:r>
            <a:r>
              <a:rPr lang="fr-FR" dirty="0"/>
              <a:t/>
            </a:r>
            <a:br>
              <a:rPr lang="fr-FR" dirty="0"/>
            </a:br>
            <a:r>
              <a:rPr lang="fr-FR" b="0" i="0" u="none" strike="noStrike" dirty="0">
                <a:solidFill>
                  <a:srgbClr val="880099"/>
                </a:solidFill>
                <a:effectLst/>
                <a:latin typeface="Arial" panose="020B0604020202020204" pitchFamily="34" charset="0"/>
              </a:rPr>
              <a:t>Et rêvait de justice, et réclamait des lois.</a:t>
            </a:r>
            <a:endParaRPr lang="fr-FR" dirty="0"/>
          </a:p>
        </p:txBody>
      </p:sp>
      <p:sp>
        <p:nvSpPr>
          <p:cNvPr id="4" name="ZoneTexte 3">
            <a:extLst>
              <a:ext uri="{FF2B5EF4-FFF2-40B4-BE49-F238E27FC236}">
                <a16:creationId xmlns:a16="http://schemas.microsoft.com/office/drawing/2014/main" id="{6F886E17-9B1A-4C4D-A6E2-E21F64A5CBFE}"/>
              </a:ext>
            </a:extLst>
          </p:cNvPr>
          <p:cNvSpPr txBox="1"/>
          <p:nvPr/>
        </p:nvSpPr>
        <p:spPr>
          <a:xfrm>
            <a:off x="6228272" y="1487507"/>
            <a:ext cx="5421741" cy="3970318"/>
          </a:xfrm>
          <a:prstGeom prst="rect">
            <a:avLst/>
          </a:prstGeom>
          <a:noFill/>
        </p:spPr>
        <p:txBody>
          <a:bodyPr wrap="none" rtlCol="0">
            <a:spAutoFit/>
          </a:bodyPr>
          <a:lstStyle/>
          <a:p>
            <a:pPr algn="just"/>
            <a:r>
              <a:rPr lang="fr-FR" b="0" i="0" u="none" strike="noStrike" dirty="0">
                <a:solidFill>
                  <a:srgbClr val="880099"/>
                </a:solidFill>
                <a:effectLst/>
                <a:latin typeface="Arial" panose="020B0604020202020204" pitchFamily="34" charset="0"/>
              </a:rPr>
              <a:t>Tu fis notre âme, école, et notre conscience</a:t>
            </a:r>
            <a:r>
              <a:rPr lang="fr-FR" dirty="0"/>
              <a:t/>
            </a:r>
            <a:br>
              <a:rPr lang="fr-FR" dirty="0"/>
            </a:br>
            <a:r>
              <a:rPr lang="fr-FR" b="0" i="0" u="none" strike="noStrike" dirty="0">
                <a:solidFill>
                  <a:srgbClr val="880099"/>
                </a:solidFill>
                <a:effectLst/>
                <a:latin typeface="Arial" panose="020B0604020202020204" pitchFamily="34" charset="0"/>
              </a:rPr>
              <a:t>Et nous récolterons l'abondante moisson</a:t>
            </a:r>
            <a:r>
              <a:rPr lang="fr-FR" dirty="0"/>
              <a:t/>
            </a:r>
            <a:br>
              <a:rPr lang="fr-FR" dirty="0"/>
            </a:br>
            <a:r>
              <a:rPr lang="fr-FR" b="0" i="0" u="none" strike="noStrike" dirty="0">
                <a:solidFill>
                  <a:srgbClr val="880099"/>
                </a:solidFill>
                <a:effectLst/>
                <a:latin typeface="Arial" panose="020B0604020202020204" pitchFamily="34" charset="0"/>
              </a:rPr>
              <a:t>Qu'en nous tu fis germer, nous montrant la Science</a:t>
            </a:r>
            <a:r>
              <a:rPr lang="fr-FR" dirty="0"/>
              <a:t/>
            </a:r>
            <a:br>
              <a:rPr lang="fr-FR" dirty="0"/>
            </a:br>
            <a:r>
              <a:rPr lang="fr-FR" b="0" i="0" u="none" strike="noStrike" dirty="0">
                <a:solidFill>
                  <a:srgbClr val="880099"/>
                </a:solidFill>
                <a:effectLst/>
                <a:latin typeface="Arial" panose="020B0604020202020204" pitchFamily="34" charset="0"/>
              </a:rPr>
              <a:t>Et le chemin du Vrai, celui de la Raison.</a:t>
            </a:r>
            <a:r>
              <a:rPr lang="fr-FR" dirty="0"/>
              <a:t/>
            </a:r>
            <a:br>
              <a:rPr lang="fr-FR" dirty="0"/>
            </a:br>
            <a:r>
              <a:rPr lang="fr-FR" dirty="0"/>
              <a:t/>
            </a:r>
            <a:br>
              <a:rPr lang="fr-FR" dirty="0"/>
            </a:br>
            <a:r>
              <a:rPr lang="fr-FR" b="0" i="0" u="none" strike="noStrike" dirty="0">
                <a:solidFill>
                  <a:srgbClr val="880099"/>
                </a:solidFill>
                <a:effectLst/>
                <a:latin typeface="Arial" panose="020B0604020202020204" pitchFamily="34" charset="0"/>
              </a:rPr>
              <a:t>La nuit s'en va, le soleil qui se lève</a:t>
            </a:r>
            <a:r>
              <a:rPr lang="fr-FR" dirty="0"/>
              <a:t/>
            </a:r>
            <a:br>
              <a:rPr lang="fr-FR" dirty="0"/>
            </a:br>
            <a:r>
              <a:rPr lang="fr-FR" b="0" i="0" u="none" strike="noStrike" dirty="0">
                <a:solidFill>
                  <a:srgbClr val="880099"/>
                </a:solidFill>
                <a:effectLst/>
                <a:latin typeface="Arial" panose="020B0604020202020204" pitchFamily="34" charset="0"/>
              </a:rPr>
              <a:t>Dissipe le brouillard, éclaire l'horizon</a:t>
            </a:r>
            <a:r>
              <a:rPr lang="fr-FR" dirty="0"/>
              <a:t/>
            </a:r>
            <a:br>
              <a:rPr lang="fr-FR" dirty="0"/>
            </a:br>
            <a:r>
              <a:rPr lang="fr-FR" b="0" i="0" u="none" strike="noStrike" dirty="0">
                <a:solidFill>
                  <a:srgbClr val="880099"/>
                </a:solidFill>
                <a:effectLst/>
                <a:latin typeface="Arial" panose="020B0604020202020204" pitchFamily="34" charset="0"/>
              </a:rPr>
              <a:t>Réalisant enfin cet admirable rêve :</a:t>
            </a:r>
            <a:r>
              <a:rPr lang="fr-FR" dirty="0"/>
              <a:t/>
            </a:r>
            <a:br>
              <a:rPr lang="fr-FR" dirty="0"/>
            </a:br>
            <a:r>
              <a:rPr lang="fr-FR" b="0" i="0" u="none" strike="noStrike" dirty="0">
                <a:solidFill>
                  <a:srgbClr val="880099"/>
                </a:solidFill>
                <a:effectLst/>
                <a:latin typeface="Arial" panose="020B0604020202020204" pitchFamily="34" charset="0"/>
              </a:rPr>
              <a:t>Le travail dans la Paix, le bonheur par l'union.</a:t>
            </a:r>
            <a:r>
              <a:rPr lang="fr-FR" dirty="0"/>
              <a:t/>
            </a:r>
            <a:br>
              <a:rPr lang="fr-FR" dirty="0"/>
            </a:br>
            <a:r>
              <a:rPr lang="fr-FR" dirty="0"/>
              <a:t/>
            </a:r>
            <a:br>
              <a:rPr lang="fr-FR" dirty="0"/>
            </a:br>
            <a:r>
              <a:rPr lang="fr-FR" b="0" i="0" u="none" strike="noStrike" dirty="0">
                <a:solidFill>
                  <a:srgbClr val="880099"/>
                </a:solidFill>
                <a:effectLst/>
                <a:latin typeface="Arial" panose="020B0604020202020204" pitchFamily="34" charset="0"/>
              </a:rPr>
              <a:t>L'œuvre était nécessaire, elle sera féconde</a:t>
            </a:r>
            <a:r>
              <a:rPr lang="fr-FR" dirty="0"/>
              <a:t/>
            </a:r>
            <a:br>
              <a:rPr lang="fr-FR" dirty="0"/>
            </a:br>
            <a:r>
              <a:rPr lang="fr-FR" b="0" i="0" u="none" strike="noStrike" dirty="0">
                <a:solidFill>
                  <a:srgbClr val="880099"/>
                </a:solidFill>
                <a:effectLst/>
                <a:latin typeface="Arial" panose="020B0604020202020204" pitchFamily="34" charset="0"/>
              </a:rPr>
              <a:t>Et le noble vaisseau muni de ses agrès,</a:t>
            </a:r>
            <a:r>
              <a:rPr lang="fr-FR" dirty="0"/>
              <a:t/>
            </a:r>
            <a:br>
              <a:rPr lang="fr-FR" dirty="0"/>
            </a:br>
            <a:r>
              <a:rPr lang="fr-FR" b="0" i="0" u="none" strike="noStrike" dirty="0">
                <a:solidFill>
                  <a:srgbClr val="880099"/>
                </a:solidFill>
                <a:effectLst/>
                <a:latin typeface="Arial" panose="020B0604020202020204" pitchFamily="34" charset="0"/>
              </a:rPr>
              <a:t>Superbe et glorieux, s'en ira par le monde</a:t>
            </a:r>
            <a:r>
              <a:rPr lang="fr-FR" dirty="0"/>
              <a:t/>
            </a:r>
            <a:br>
              <a:rPr lang="fr-FR" dirty="0"/>
            </a:br>
            <a:r>
              <a:rPr lang="fr-FR" b="0" i="0" u="none" strike="noStrike" dirty="0">
                <a:solidFill>
                  <a:srgbClr val="880099"/>
                </a:solidFill>
                <a:effectLst/>
                <a:latin typeface="Arial" panose="020B0604020202020204" pitchFamily="34" charset="0"/>
              </a:rPr>
              <a:t>Répandre la lumière et semer le progrès</a:t>
            </a:r>
            <a:endParaRPr lang="fr-FR" dirty="0"/>
          </a:p>
        </p:txBody>
      </p:sp>
      <p:sp>
        <p:nvSpPr>
          <p:cNvPr id="5" name="ZoneTexte 4">
            <a:extLst>
              <a:ext uri="{FF2B5EF4-FFF2-40B4-BE49-F238E27FC236}">
                <a16:creationId xmlns:a16="http://schemas.microsoft.com/office/drawing/2014/main" id="{DB4DCD5E-F8DF-3D4A-876E-EF5EFC839842}"/>
              </a:ext>
            </a:extLst>
          </p:cNvPr>
          <p:cNvSpPr txBox="1"/>
          <p:nvPr/>
        </p:nvSpPr>
        <p:spPr>
          <a:xfrm>
            <a:off x="4209691" y="5572664"/>
            <a:ext cx="7315498" cy="400110"/>
          </a:xfrm>
          <a:prstGeom prst="rect">
            <a:avLst/>
          </a:prstGeom>
          <a:noFill/>
        </p:spPr>
        <p:txBody>
          <a:bodyPr wrap="square" rtlCol="0">
            <a:spAutoFit/>
          </a:bodyPr>
          <a:lstStyle/>
          <a:p>
            <a:pPr algn="r"/>
            <a:r>
              <a:rPr lang="fr-FR" sz="2000" dirty="0">
                <a:latin typeface="Arial" pitchFamily="34" charset="0"/>
                <a:cs typeface="Arial" pitchFamily="34" charset="0"/>
              </a:rPr>
              <a:t>Paroles : </a:t>
            </a:r>
            <a:r>
              <a:rPr lang="fr-FR" sz="2000" b="1" dirty="0">
                <a:latin typeface="Arial" pitchFamily="34" charset="0"/>
                <a:cs typeface="Arial" pitchFamily="34" charset="0"/>
              </a:rPr>
              <a:t>Jean </a:t>
            </a:r>
            <a:r>
              <a:rPr lang="fr-FR" sz="2000" b="1" dirty="0" err="1">
                <a:latin typeface="Arial" pitchFamily="34" charset="0"/>
                <a:cs typeface="Arial" pitchFamily="34" charset="0"/>
              </a:rPr>
              <a:t>Bynat</a:t>
            </a:r>
            <a:r>
              <a:rPr lang="fr-FR" sz="2000" dirty="0">
                <a:latin typeface="Arial" pitchFamily="34" charset="0"/>
                <a:cs typeface="Arial" pitchFamily="34" charset="0"/>
              </a:rPr>
              <a:t>. Musique originale : </a:t>
            </a:r>
            <a:r>
              <a:rPr lang="fr-FR" sz="2000" b="1" dirty="0">
                <a:latin typeface="Arial" pitchFamily="34" charset="0"/>
                <a:cs typeface="Arial" pitchFamily="34" charset="0"/>
              </a:rPr>
              <a:t>Francis </a:t>
            </a:r>
            <a:r>
              <a:rPr lang="fr-FR" sz="2000" b="1" dirty="0" err="1">
                <a:latin typeface="Arial" pitchFamily="34" charset="0"/>
                <a:cs typeface="Arial" pitchFamily="34" charset="0"/>
              </a:rPr>
              <a:t>Popy</a:t>
            </a:r>
            <a:r>
              <a:rPr lang="fr-FR" sz="2000" dirty="0">
                <a:latin typeface="Arial" pitchFamily="34" charset="0"/>
                <a:cs typeface="Arial" pitchFamily="34" charset="0"/>
              </a:rPr>
              <a:t>.</a:t>
            </a:r>
          </a:p>
        </p:txBody>
      </p:sp>
      <p:sp>
        <p:nvSpPr>
          <p:cNvPr id="8" name="Rectangle 7">
            <a:extLst>
              <a:ext uri="{FF2B5EF4-FFF2-40B4-BE49-F238E27FC236}">
                <a16:creationId xmlns:a16="http://schemas.microsoft.com/office/drawing/2014/main" id="{D277CD9D-D272-5C42-B5FB-EA0BBE9A0AD5}"/>
              </a:ext>
            </a:extLst>
          </p:cNvPr>
          <p:cNvSpPr/>
          <p:nvPr/>
        </p:nvSpPr>
        <p:spPr>
          <a:xfrm>
            <a:off x="10202174" y="6511214"/>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spTree>
    <p:extLst>
      <p:ext uri="{BB962C8B-B14F-4D97-AF65-F5344CB8AC3E}">
        <p14:creationId xmlns:p14="http://schemas.microsoft.com/office/powerpoint/2010/main" val="185537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journal, vieux&#10;&#10;Description générée automatiquement">
            <a:extLst>
              <a:ext uri="{FF2B5EF4-FFF2-40B4-BE49-F238E27FC236}">
                <a16:creationId xmlns:a16="http://schemas.microsoft.com/office/drawing/2014/main" id="{05CA7BC0-E390-9C41-AD0C-7538C238E4E9}"/>
              </a:ext>
            </a:extLst>
          </p:cNvPr>
          <p:cNvPicPr>
            <a:picLocks noChangeAspect="1"/>
          </p:cNvPicPr>
          <p:nvPr/>
        </p:nvPicPr>
        <p:blipFill>
          <a:blip r:embed="rId2"/>
          <a:stretch>
            <a:fillRect/>
          </a:stretch>
        </p:blipFill>
        <p:spPr>
          <a:xfrm>
            <a:off x="427037" y="687386"/>
            <a:ext cx="4630738" cy="5873131"/>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9F7A049D-E44A-A645-B81E-D779D126F6AF}"/>
              </a:ext>
            </a:extLst>
          </p:cNvPr>
          <p:cNvPicPr>
            <a:picLocks noChangeAspect="1"/>
          </p:cNvPicPr>
          <p:nvPr/>
        </p:nvPicPr>
        <p:blipFill>
          <a:blip r:embed="rId3"/>
          <a:stretch>
            <a:fillRect/>
          </a:stretch>
        </p:blipFill>
        <p:spPr>
          <a:xfrm>
            <a:off x="5291868" y="687386"/>
            <a:ext cx="6900132" cy="5604652"/>
          </a:xfrm>
          <a:prstGeom prst="rect">
            <a:avLst/>
          </a:prstGeom>
        </p:spPr>
      </p:pic>
      <p:sp>
        <p:nvSpPr>
          <p:cNvPr id="7" name="Rectangle 6">
            <a:extLst>
              <a:ext uri="{FF2B5EF4-FFF2-40B4-BE49-F238E27FC236}">
                <a16:creationId xmlns:a16="http://schemas.microsoft.com/office/drawing/2014/main" id="{D277CD9D-D272-5C42-B5FB-EA0BBE9A0AD5}"/>
              </a:ext>
            </a:extLst>
          </p:cNvPr>
          <p:cNvSpPr/>
          <p:nvPr/>
        </p:nvSpPr>
        <p:spPr>
          <a:xfrm>
            <a:off x="10202174" y="6349632"/>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sp>
        <p:nvSpPr>
          <p:cNvPr id="8" name="ZoneTexte 7">
            <a:extLst>
              <a:ext uri="{FF2B5EF4-FFF2-40B4-BE49-F238E27FC236}">
                <a16:creationId xmlns:a16="http://schemas.microsoft.com/office/drawing/2014/main" id="{B4A19FFF-98D6-2E4E-A0F2-BE798E01FB2A}"/>
              </a:ext>
            </a:extLst>
          </p:cNvPr>
          <p:cNvSpPr txBox="1"/>
          <p:nvPr/>
        </p:nvSpPr>
        <p:spPr>
          <a:xfrm>
            <a:off x="491707" y="104425"/>
            <a:ext cx="10765766" cy="461665"/>
          </a:xfrm>
          <a:prstGeom prst="rect">
            <a:avLst/>
          </a:prstGeom>
          <a:solidFill>
            <a:schemeClr val="accent1">
              <a:lumMod val="50000"/>
            </a:schemeClr>
          </a:solidFill>
        </p:spPr>
        <p:txBody>
          <a:bodyPr wrap="square" rtlCol="0">
            <a:spAutoFit/>
          </a:bodyPr>
          <a:lstStyle/>
          <a:p>
            <a:pPr algn="ctr"/>
            <a:r>
              <a:rPr lang="fr-FR" sz="2400" dirty="0">
                <a:solidFill>
                  <a:schemeClr val="bg1"/>
                </a:solidFill>
                <a:latin typeface="Arial" pitchFamily="34" charset="0"/>
                <a:cs typeface="Arial" pitchFamily="34" charset="0"/>
              </a:rPr>
              <a:t>Albert Camus, Lettre à son instituteur, Monsieur Germain, 1957</a:t>
            </a:r>
          </a:p>
        </p:txBody>
      </p:sp>
    </p:spTree>
    <p:extLst>
      <p:ext uri="{BB962C8B-B14F-4D97-AF65-F5344CB8AC3E}">
        <p14:creationId xmlns:p14="http://schemas.microsoft.com/office/powerpoint/2010/main" val="2186674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0">
            <a:extLst>
              <a:ext uri="{FF2B5EF4-FFF2-40B4-BE49-F238E27FC236}">
                <a16:creationId xmlns:a16="http://schemas.microsoft.com/office/drawing/2014/main" id="{2D6FBB9D-1CAA-4D05-AB33-BABDFE17B8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12">
            <a:extLst>
              <a:ext uri="{FF2B5EF4-FFF2-40B4-BE49-F238E27FC236}">
                <a16:creationId xmlns:a16="http://schemas.microsoft.com/office/drawing/2014/main" id="{04727B71-B4B6-4823-80A1-68C40B4751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4">
            <a:extLst>
              <a:ext uri="{FF2B5EF4-FFF2-40B4-BE49-F238E27FC236}">
                <a16:creationId xmlns:a16="http://schemas.microsoft.com/office/drawing/2014/main" id="{79A6DB05-9FB5-4B07-8675-74C23D4FD8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Rectangle 16">
            <a:extLst>
              <a:ext uri="{FF2B5EF4-FFF2-40B4-BE49-F238E27FC236}">
                <a16:creationId xmlns:a16="http://schemas.microsoft.com/office/drawing/2014/main" id="{385E1BDC-A9B0-4A87-82E3-F3187F69A8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0">
            <a:extLst>
              <a:ext uri="{FF2B5EF4-FFF2-40B4-BE49-F238E27FC236}">
                <a16:creationId xmlns:a16="http://schemas.microsoft.com/office/drawing/2014/main" id="{C1A2385B-1D2A-4E17-84FA-6CB7F0AAE4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 1" descr="Une image contenant texte, tableau blanc&#10;&#10;Description générée automatiquement"/>
          <p:cNvPicPr>
            <a:picLocks noChangeAspect="1"/>
          </p:cNvPicPr>
          <p:nvPr/>
        </p:nvPicPr>
        <p:blipFill>
          <a:blip r:embed="rId2"/>
          <a:stretch>
            <a:fillRect/>
          </a:stretch>
        </p:blipFill>
        <p:spPr>
          <a:xfrm>
            <a:off x="2288217" y="2729397"/>
            <a:ext cx="2020641" cy="3483864"/>
          </a:xfrm>
          <a:prstGeom prst="rect">
            <a:avLst/>
          </a:prstGeom>
        </p:spPr>
      </p:pic>
      <p:sp>
        <p:nvSpPr>
          <p:cNvPr id="3" name="ZoneTexte 2">
            <a:extLst>
              <a:ext uri="{FF2B5EF4-FFF2-40B4-BE49-F238E27FC236}">
                <a16:creationId xmlns:a16="http://schemas.microsoft.com/office/drawing/2014/main" id="{C1FC4B3E-B2E7-2F43-8BE7-B4A02A801B6B}"/>
              </a:ext>
            </a:extLst>
          </p:cNvPr>
          <p:cNvSpPr txBox="1"/>
          <p:nvPr/>
        </p:nvSpPr>
        <p:spPr>
          <a:xfrm>
            <a:off x="5240096" y="2903196"/>
            <a:ext cx="5641263" cy="3112840"/>
          </a:xfrm>
          <a:prstGeom prst="rect">
            <a:avLst/>
          </a:prstGeom>
          <a:noFill/>
        </p:spPr>
        <p:txBody>
          <a:bodyPr wrap="square" rtlCol="0">
            <a:spAutoFit/>
          </a:bodyPr>
          <a:lstStyle/>
          <a:p>
            <a:pPr marL="285750" indent="-285750">
              <a:lnSpc>
                <a:spcPct val="150000"/>
              </a:lnSpc>
              <a:spcAft>
                <a:spcPts val="600"/>
              </a:spcAft>
              <a:buFont typeface="Wingdings" pitchFamily="2" charset="2"/>
              <a:buChar char="ü"/>
            </a:pPr>
            <a:r>
              <a:rPr lang="fr-FR" sz="2400" dirty="0">
                <a:latin typeface="Arial" pitchFamily="34" charset="0"/>
                <a:cs typeface="Arial" pitchFamily="34" charset="0"/>
              </a:rPr>
              <a:t>Connaissances</a:t>
            </a:r>
          </a:p>
          <a:p>
            <a:pPr marL="285750" indent="-285750">
              <a:lnSpc>
                <a:spcPct val="150000"/>
              </a:lnSpc>
              <a:spcAft>
                <a:spcPts val="600"/>
              </a:spcAft>
              <a:buFont typeface="Wingdings" pitchFamily="2" charset="2"/>
              <a:buChar char="ü"/>
            </a:pPr>
            <a:r>
              <a:rPr lang="fr-FR" sz="2400" dirty="0">
                <a:latin typeface="Arial" pitchFamily="34" charset="0"/>
                <a:cs typeface="Arial" pitchFamily="34" charset="0"/>
              </a:rPr>
              <a:t>Autonomie de la pensée</a:t>
            </a:r>
          </a:p>
          <a:p>
            <a:pPr marL="285750" indent="-285750">
              <a:lnSpc>
                <a:spcPct val="150000"/>
              </a:lnSpc>
              <a:spcAft>
                <a:spcPts val="600"/>
              </a:spcAft>
              <a:buFont typeface="Wingdings" pitchFamily="2" charset="2"/>
              <a:buChar char="ü"/>
            </a:pPr>
            <a:r>
              <a:rPr lang="fr-FR" sz="2400" dirty="0">
                <a:latin typeface="Arial" pitchFamily="34" charset="0"/>
                <a:cs typeface="Arial" pitchFamily="34" charset="0"/>
              </a:rPr>
              <a:t>Esprit critique</a:t>
            </a:r>
          </a:p>
          <a:p>
            <a:pPr marL="285750" indent="-285750">
              <a:lnSpc>
                <a:spcPct val="150000"/>
              </a:lnSpc>
              <a:spcAft>
                <a:spcPts val="600"/>
              </a:spcAft>
              <a:buFont typeface="Wingdings" pitchFamily="2" charset="2"/>
              <a:buChar char="ü"/>
            </a:pPr>
            <a:r>
              <a:rPr lang="fr-FR" sz="2400" dirty="0">
                <a:latin typeface="Arial" pitchFamily="34" charset="0"/>
                <a:cs typeface="Arial" pitchFamily="34" charset="0"/>
              </a:rPr>
              <a:t>Emancipation</a:t>
            </a:r>
          </a:p>
          <a:p>
            <a:pPr marL="285750" indent="-285750">
              <a:lnSpc>
                <a:spcPct val="150000"/>
              </a:lnSpc>
              <a:spcAft>
                <a:spcPts val="600"/>
              </a:spcAft>
              <a:buFont typeface="Wingdings" pitchFamily="2" charset="2"/>
              <a:buChar char="ü"/>
            </a:pPr>
            <a:r>
              <a:rPr lang="fr-FR" sz="2400" dirty="0">
                <a:latin typeface="Arial" pitchFamily="34" charset="0"/>
                <a:cs typeface="Arial" pitchFamily="34" charset="0"/>
              </a:rPr>
              <a:t>Formation du citoyen</a:t>
            </a:r>
          </a:p>
        </p:txBody>
      </p:sp>
      <p:sp>
        <p:nvSpPr>
          <p:cNvPr id="7" name="Rectangle 6">
            <a:extLst>
              <a:ext uri="{FF2B5EF4-FFF2-40B4-BE49-F238E27FC236}">
                <a16:creationId xmlns:a16="http://schemas.microsoft.com/office/drawing/2014/main" id="{44696286-81F3-4B45-A29B-4FC15F7D3113}"/>
              </a:ext>
            </a:extLst>
          </p:cNvPr>
          <p:cNvSpPr/>
          <p:nvPr/>
        </p:nvSpPr>
        <p:spPr>
          <a:xfrm>
            <a:off x="10063989" y="6464791"/>
            <a:ext cx="2484846" cy="338554"/>
          </a:xfrm>
          <a:prstGeom prst="rect">
            <a:avLst/>
          </a:prstGeom>
        </p:spPr>
        <p:txBody>
          <a:bodyPr wrap="square">
            <a:spAutoFit/>
          </a:bodyPr>
          <a:lstStyle/>
          <a:p>
            <a:r>
              <a:rPr lang="fr-FR" sz="800" dirty="0">
                <a:latin typeface="Arial" pitchFamily="34" charset="0"/>
                <a:cs typeface="Arial" pitchFamily="34" charset="0"/>
              </a:rPr>
              <a:t>Cellule Laïcité/Valeurs de la République</a:t>
            </a:r>
          </a:p>
          <a:p>
            <a:r>
              <a:rPr lang="fr-FR" sz="800" dirty="0">
                <a:latin typeface="Arial" pitchFamily="34" charset="0"/>
                <a:cs typeface="Arial" pitchFamily="34" charset="0"/>
              </a:rPr>
              <a:t>Académie de Paris</a:t>
            </a:r>
          </a:p>
        </p:txBody>
      </p:sp>
      <p:pic>
        <p:nvPicPr>
          <p:cNvPr id="24" name="Image 23">
            <a:extLst>
              <a:ext uri="{FF2B5EF4-FFF2-40B4-BE49-F238E27FC236}">
                <a16:creationId xmlns:a16="http://schemas.microsoft.com/office/drawing/2014/main" id="{208AAA4B-AFBF-6444-980D-FCE7BB37A619}"/>
              </a:ext>
            </a:extLst>
          </p:cNvPr>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62584" y="775940"/>
            <a:ext cx="1181100" cy="1188085"/>
          </a:xfrm>
          <a:prstGeom prst="rect">
            <a:avLst/>
          </a:prstGeom>
        </p:spPr>
      </p:pic>
      <p:sp>
        <p:nvSpPr>
          <p:cNvPr id="14" name="ZoneTexte 13"/>
          <p:cNvSpPr txBox="1"/>
          <p:nvPr/>
        </p:nvSpPr>
        <p:spPr>
          <a:xfrm>
            <a:off x="2932983" y="775940"/>
            <a:ext cx="8583282" cy="1107996"/>
          </a:xfrm>
          <a:prstGeom prst="rect">
            <a:avLst/>
          </a:prstGeom>
          <a:solidFill>
            <a:srgbClr val="002060"/>
          </a:solidFill>
        </p:spPr>
        <p:txBody>
          <a:bodyPr wrap="square" rtlCol="0">
            <a:spAutoFit/>
          </a:bodyPr>
          <a:lstStyle/>
          <a:p>
            <a:pPr algn="ctr"/>
            <a:r>
              <a:rPr lang="fr-FR" sz="6600" b="1" dirty="0">
                <a:solidFill>
                  <a:schemeClr val="bg1"/>
                </a:solidFill>
                <a:latin typeface="Arial" pitchFamily="34" charset="0"/>
                <a:cs typeface="Arial" pitchFamily="34" charset="0"/>
              </a:rPr>
              <a:t>À quoi sert l’École ?</a:t>
            </a:r>
          </a:p>
        </p:txBody>
      </p:sp>
    </p:spTree>
    <p:extLst>
      <p:ext uri="{BB962C8B-B14F-4D97-AF65-F5344CB8AC3E}">
        <p14:creationId xmlns:p14="http://schemas.microsoft.com/office/powerpoint/2010/main" val="421477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journal&#10;&#10;Description générée automatiquement">
            <a:extLst>
              <a:ext uri="{FF2B5EF4-FFF2-40B4-BE49-F238E27FC236}">
                <a16:creationId xmlns:a16="http://schemas.microsoft.com/office/drawing/2014/main" id="{C8A2E0FC-A25F-F645-91A5-8080D8EBD46B}"/>
              </a:ext>
            </a:extLst>
          </p:cNvPr>
          <p:cNvPicPr>
            <a:picLocks noChangeAspect="1"/>
          </p:cNvPicPr>
          <p:nvPr/>
        </p:nvPicPr>
        <p:blipFill>
          <a:blip r:embed="rId2"/>
          <a:stretch>
            <a:fillRect/>
          </a:stretch>
        </p:blipFill>
        <p:spPr>
          <a:xfrm>
            <a:off x="5451894" y="901184"/>
            <a:ext cx="4024927" cy="4884181"/>
          </a:xfrm>
          <a:prstGeom prst="rect">
            <a:avLst/>
          </a:prstGeom>
        </p:spPr>
      </p:pic>
      <p:pic>
        <p:nvPicPr>
          <p:cNvPr id="3" name="Image 2" descr="Une image contenant homme, personne, intérieur, photo&#10;&#10;Description générée automatiquement">
            <a:extLst>
              <a:ext uri="{FF2B5EF4-FFF2-40B4-BE49-F238E27FC236}">
                <a16:creationId xmlns:a16="http://schemas.microsoft.com/office/drawing/2014/main" id="{8A0567D1-11C0-7F4E-9DC4-A5EC4209F9AD}"/>
              </a:ext>
            </a:extLst>
          </p:cNvPr>
          <p:cNvPicPr>
            <a:picLocks noChangeAspect="1"/>
          </p:cNvPicPr>
          <p:nvPr/>
        </p:nvPicPr>
        <p:blipFill>
          <a:blip r:embed="rId3"/>
          <a:stretch>
            <a:fillRect/>
          </a:stretch>
        </p:blipFill>
        <p:spPr>
          <a:xfrm>
            <a:off x="1296388" y="901184"/>
            <a:ext cx="3482634" cy="4884181"/>
          </a:xfrm>
          <a:prstGeom prst="rect">
            <a:avLst/>
          </a:prstGeom>
        </p:spPr>
      </p:pic>
      <p:sp>
        <p:nvSpPr>
          <p:cNvPr id="4" name="ZoneTexte 3">
            <a:extLst>
              <a:ext uri="{FF2B5EF4-FFF2-40B4-BE49-F238E27FC236}">
                <a16:creationId xmlns:a16="http://schemas.microsoft.com/office/drawing/2014/main" id="{EF649843-9237-7D49-89E2-9FCE02BB8BAC}"/>
              </a:ext>
            </a:extLst>
          </p:cNvPr>
          <p:cNvSpPr txBox="1"/>
          <p:nvPr/>
        </p:nvSpPr>
        <p:spPr>
          <a:xfrm>
            <a:off x="1900238" y="5785365"/>
            <a:ext cx="2406364" cy="369332"/>
          </a:xfrm>
          <a:prstGeom prst="rect">
            <a:avLst/>
          </a:prstGeom>
          <a:noFill/>
        </p:spPr>
        <p:txBody>
          <a:bodyPr wrap="none" rtlCol="0">
            <a:spAutoFit/>
          </a:bodyPr>
          <a:lstStyle/>
          <a:p>
            <a:r>
              <a:rPr lang="fr-FR" dirty="0">
                <a:latin typeface="Arial" pitchFamily="34" charset="0"/>
                <a:cs typeface="Arial" pitchFamily="34" charset="0"/>
              </a:rPr>
              <a:t>Jean Jaurès en 1904</a:t>
            </a:r>
          </a:p>
        </p:txBody>
      </p:sp>
      <p:sp>
        <p:nvSpPr>
          <p:cNvPr id="5" name="ZoneTexte 4">
            <a:extLst>
              <a:ext uri="{FF2B5EF4-FFF2-40B4-BE49-F238E27FC236}">
                <a16:creationId xmlns:a16="http://schemas.microsoft.com/office/drawing/2014/main" id="{C8FA1BA0-AFA2-2242-A4FF-FEAF5F9C0600}"/>
              </a:ext>
            </a:extLst>
          </p:cNvPr>
          <p:cNvSpPr txBox="1"/>
          <p:nvPr/>
        </p:nvSpPr>
        <p:spPr>
          <a:xfrm>
            <a:off x="5558468" y="5785365"/>
            <a:ext cx="3799438" cy="830997"/>
          </a:xfrm>
          <a:prstGeom prst="rect">
            <a:avLst/>
          </a:prstGeom>
          <a:noFill/>
        </p:spPr>
        <p:txBody>
          <a:bodyPr wrap="none" rtlCol="0">
            <a:spAutoFit/>
          </a:bodyPr>
          <a:lstStyle/>
          <a:p>
            <a:pPr algn="ctr"/>
            <a:r>
              <a:rPr lang="fr-FR" sz="2400" dirty="0">
                <a:latin typeface="Arial" pitchFamily="34" charset="0"/>
                <a:cs typeface="Arial" pitchFamily="34" charset="0"/>
              </a:rPr>
              <a:t>La Une de </a:t>
            </a:r>
            <a:r>
              <a:rPr lang="fr-FR" sz="2400" i="1" dirty="0">
                <a:latin typeface="Arial" pitchFamily="34" charset="0"/>
                <a:cs typeface="Arial" pitchFamily="34" charset="0"/>
              </a:rPr>
              <a:t>La Dépêche,</a:t>
            </a:r>
          </a:p>
          <a:p>
            <a:pPr algn="ctr"/>
            <a:r>
              <a:rPr lang="fr-FR" sz="2400" dirty="0">
                <a:latin typeface="Arial" pitchFamily="34" charset="0"/>
                <a:cs typeface="Arial" pitchFamily="34" charset="0"/>
              </a:rPr>
              <a:t>dimanche 15 janvier 1888</a:t>
            </a:r>
          </a:p>
        </p:txBody>
      </p:sp>
      <p:sp>
        <p:nvSpPr>
          <p:cNvPr id="6" name="ZoneTexte 5">
            <a:extLst>
              <a:ext uri="{FF2B5EF4-FFF2-40B4-BE49-F238E27FC236}">
                <a16:creationId xmlns:a16="http://schemas.microsoft.com/office/drawing/2014/main" id="{B4A19FFF-98D6-2E4E-A0F2-BE798E01FB2A}"/>
              </a:ext>
            </a:extLst>
          </p:cNvPr>
          <p:cNvSpPr txBox="1"/>
          <p:nvPr/>
        </p:nvSpPr>
        <p:spPr>
          <a:xfrm>
            <a:off x="2080044" y="227525"/>
            <a:ext cx="8459367" cy="523220"/>
          </a:xfrm>
          <a:prstGeom prst="rect">
            <a:avLst/>
          </a:prstGeom>
          <a:solidFill>
            <a:schemeClr val="accent1">
              <a:lumMod val="50000"/>
            </a:schemeClr>
          </a:solidFill>
        </p:spPr>
        <p:txBody>
          <a:bodyPr wrap="none" rtlCol="0">
            <a:spAutoFit/>
          </a:bodyPr>
          <a:lstStyle/>
          <a:p>
            <a:r>
              <a:rPr lang="fr-FR" sz="2800" dirty="0">
                <a:solidFill>
                  <a:schemeClr val="bg1"/>
                </a:solidFill>
                <a:latin typeface="Arial" pitchFamily="34" charset="0"/>
                <a:cs typeface="Arial" pitchFamily="34" charset="0"/>
              </a:rPr>
              <a:t>Jean Jaurès, la lettre aux instituteurs et institutrices</a:t>
            </a:r>
          </a:p>
        </p:txBody>
      </p:sp>
      <p:sp>
        <p:nvSpPr>
          <p:cNvPr id="8" name="Rectangle 7">
            <a:extLst>
              <a:ext uri="{FF2B5EF4-FFF2-40B4-BE49-F238E27FC236}">
                <a16:creationId xmlns:a16="http://schemas.microsoft.com/office/drawing/2014/main" id="{D277CD9D-D272-5C42-B5FB-EA0BBE9A0AD5}"/>
              </a:ext>
            </a:extLst>
          </p:cNvPr>
          <p:cNvSpPr/>
          <p:nvPr/>
        </p:nvSpPr>
        <p:spPr>
          <a:xfrm>
            <a:off x="10202174" y="6349632"/>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spTree>
    <p:extLst>
      <p:ext uri="{BB962C8B-B14F-4D97-AF65-F5344CB8AC3E}">
        <p14:creationId xmlns:p14="http://schemas.microsoft.com/office/powerpoint/2010/main" val="418126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Encre 1">
                <a:extLst>
                  <a:ext uri="{FF2B5EF4-FFF2-40B4-BE49-F238E27FC236}">
                    <a16:creationId xmlns:a16="http://schemas.microsoft.com/office/drawing/2014/main" id="{C0490ACB-18B2-E74D-89C9-4908F942FDEF}"/>
                  </a:ext>
                </a:extLst>
              </p14:cNvPr>
              <p14:cNvContentPartPr/>
              <p14:nvPr/>
            </p14:nvContentPartPr>
            <p14:xfrm>
              <a:off x="3325702" y="1393267"/>
              <a:ext cx="3960" cy="7920"/>
            </p14:xfrm>
          </p:contentPart>
        </mc:Choice>
        <mc:Fallback xmlns="">
          <p:pic>
            <p:nvPicPr>
              <p:cNvPr id="2" name="Encre 1">
                <a:extLst>
                  <a:ext uri="{FF2B5EF4-FFF2-40B4-BE49-F238E27FC236}">
                    <a16:creationId xmlns:p14="http://schemas.microsoft.com/office/powerpoint/2010/main" xmlns:a16="http://schemas.microsoft.com/office/drawing/2014/main" xmlns="" id="{C0490ACB-18B2-E74D-89C9-4908F942FDEF}"/>
                  </a:ext>
                </a:extLst>
              </p:cNvPr>
              <p:cNvPicPr/>
              <p:nvPr/>
            </p:nvPicPr>
            <p:blipFill>
              <a:blip r:embed="rId3"/>
              <a:stretch>
                <a:fillRect/>
              </a:stretch>
            </p:blipFill>
            <p:spPr>
              <a:xfrm>
                <a:off x="3316702" y="1384627"/>
                <a:ext cx="21600" cy="25560"/>
              </a:xfrm>
              <a:prstGeom prst="rect">
                <a:avLst/>
              </a:prstGeom>
            </p:spPr>
          </p:pic>
        </mc:Fallback>
      </mc:AlternateContent>
      <p:sp>
        <p:nvSpPr>
          <p:cNvPr id="3" name="Rectangle 2">
            <a:extLst>
              <a:ext uri="{FF2B5EF4-FFF2-40B4-BE49-F238E27FC236}">
                <a16:creationId xmlns:a16="http://schemas.microsoft.com/office/drawing/2014/main" id="{F505CCF2-4A61-F84D-B26C-9E40585D908F}"/>
              </a:ext>
            </a:extLst>
          </p:cNvPr>
          <p:cNvSpPr/>
          <p:nvPr/>
        </p:nvSpPr>
        <p:spPr>
          <a:xfrm>
            <a:off x="629729" y="828874"/>
            <a:ext cx="10627744" cy="5632311"/>
          </a:xfrm>
          <a:prstGeom prst="rect">
            <a:avLst/>
          </a:prstGeom>
          <a:solidFill>
            <a:schemeClr val="accent6">
              <a:lumMod val="20000"/>
              <a:lumOff val="80000"/>
            </a:schemeClr>
          </a:solidFill>
        </p:spPr>
        <p:txBody>
          <a:bodyPr wrap="square">
            <a:spAutoFit/>
          </a:bodyPr>
          <a:lstStyle/>
          <a:p>
            <a:pPr algn="just"/>
            <a:r>
              <a:rPr lang="fr-FR" dirty="0">
                <a:solidFill>
                  <a:srgbClr val="1B1B1B"/>
                </a:solidFill>
                <a:latin typeface="Arial" pitchFamily="34" charset="0"/>
                <a:cs typeface="Arial" pitchFamily="34" charset="0"/>
              </a:rPr>
              <a:t>« </a:t>
            </a:r>
            <a:r>
              <a:rPr lang="fr-FR" b="0" u="none" strike="noStrike" dirty="0">
                <a:solidFill>
                  <a:srgbClr val="1B1B1B"/>
                </a:solidFill>
                <a:effectLst/>
                <a:latin typeface="Arial" pitchFamily="34" charset="0"/>
                <a:cs typeface="Arial" pitchFamily="34" charset="0"/>
              </a:rPr>
              <a:t>Vous tenez en vos mains </a:t>
            </a:r>
            <a:r>
              <a:rPr lang="fr-FR" b="1" u="none" strike="noStrike" dirty="0">
                <a:solidFill>
                  <a:srgbClr val="1B1B1B"/>
                </a:solidFill>
                <a:effectLst/>
                <a:latin typeface="Arial" pitchFamily="34" charset="0"/>
                <a:cs typeface="Arial" pitchFamily="34" charset="0"/>
              </a:rPr>
              <a:t>l’intelligence et l’âme des enfants ; vous êtes responsables de la patrie</a:t>
            </a:r>
            <a:r>
              <a:rPr lang="fr-FR" b="0" u="none" strike="noStrike" dirty="0">
                <a:solidFill>
                  <a:srgbClr val="1B1B1B"/>
                </a:solidFill>
                <a:effectLst/>
                <a:latin typeface="Arial" pitchFamily="34" charset="0"/>
                <a:cs typeface="Arial" pitchFamily="34" charset="0"/>
              </a:rPr>
              <a:t>. Les enfants qui vous sont confiés n’auront </a:t>
            </a:r>
            <a:r>
              <a:rPr lang="fr-FR" b="1" u="none" strike="noStrike" dirty="0">
                <a:solidFill>
                  <a:srgbClr val="1B1B1B"/>
                </a:solidFill>
                <a:effectLst/>
                <a:latin typeface="Arial" pitchFamily="34" charset="0"/>
                <a:cs typeface="Arial" pitchFamily="34" charset="0"/>
              </a:rPr>
              <a:t>pas seulement à écrire et à déchiffrer une lettre</a:t>
            </a:r>
            <a:r>
              <a:rPr lang="fr-FR" b="0" u="none" strike="noStrike" dirty="0">
                <a:solidFill>
                  <a:srgbClr val="1B1B1B"/>
                </a:solidFill>
                <a:effectLst/>
                <a:latin typeface="Arial" pitchFamily="34" charset="0"/>
                <a:cs typeface="Arial" pitchFamily="34" charset="0"/>
              </a:rPr>
              <a:t>, à lire une enseigne au coin d’une rue, à faire une addition et une multiplication. </a:t>
            </a:r>
            <a:r>
              <a:rPr lang="fr-FR" u="none" strike="noStrike" dirty="0">
                <a:solidFill>
                  <a:srgbClr val="1B1B1B"/>
                </a:solidFill>
                <a:effectLst/>
                <a:latin typeface="Arial" pitchFamily="34" charset="0"/>
                <a:cs typeface="Arial" pitchFamily="34" charset="0"/>
              </a:rPr>
              <a:t>Ils sont Français et ils doivent connaître la France, sa géographie et son histoire : son corps et son âme. </a:t>
            </a:r>
            <a:r>
              <a:rPr lang="fr-FR" b="1" u="none" strike="noStrike" dirty="0">
                <a:solidFill>
                  <a:srgbClr val="1B1B1B"/>
                </a:solidFill>
                <a:effectLst/>
                <a:latin typeface="Arial" pitchFamily="34" charset="0"/>
                <a:cs typeface="Arial" pitchFamily="34" charset="0"/>
              </a:rPr>
              <a:t>Ils seront citoyens et ils doivent savoir ce qu’est une démocratie libre, quels droits leur confère, quels devoirs leur impose la souveraineté de la nation. Enfin, ils seront hommes, </a:t>
            </a:r>
            <a:r>
              <a:rPr lang="fr-FR" u="none" strike="noStrike" dirty="0">
                <a:solidFill>
                  <a:srgbClr val="1B1B1B"/>
                </a:solidFill>
                <a:effectLst/>
                <a:latin typeface="Arial" pitchFamily="34" charset="0"/>
                <a:cs typeface="Arial" pitchFamily="34" charset="0"/>
              </a:rPr>
              <a:t>et il faut qu’ils aient une idée de l’homme, il faut qu’ils sachent quelle est la racine de toutes nos misères : l’égoïsme aux formes multiples ; quel est le principe de notre grandeur : la fierté unie à la tendresse. </a:t>
            </a:r>
            <a:r>
              <a:rPr lang="fr-FR" b="0" u="none" strike="noStrike" dirty="0">
                <a:solidFill>
                  <a:srgbClr val="1B1B1B"/>
                </a:solidFill>
                <a:effectLst/>
                <a:latin typeface="Arial" pitchFamily="34" charset="0"/>
                <a:cs typeface="Arial" pitchFamily="34" charset="0"/>
              </a:rPr>
              <a:t>Il faut qu’ils puissent se représenter à grands traits l’espèce humaine domptant peu à peu les brutalités de la nature et les brutalités de l’instinct, et qu’ils démêlent les éléments principaux de cette œuvre extraordinaire qui s’appelle la civilisation. Il faut leur montrer la grandeur de la pensée ; </a:t>
            </a:r>
            <a:r>
              <a:rPr lang="fr-FR" b="1" u="none" strike="noStrike" dirty="0">
                <a:solidFill>
                  <a:srgbClr val="1B1B1B"/>
                </a:solidFill>
                <a:effectLst/>
                <a:latin typeface="Arial" pitchFamily="34" charset="0"/>
                <a:cs typeface="Arial" pitchFamily="34" charset="0"/>
              </a:rPr>
              <a:t>il faut leur enseigner le respect et le culte de l’âme en éveillant en eux le sentiment de l’infini qui est notre joie, et aussi notre force, car c’est par lui que nous triompherons du mal, de l’obscurité et de la mort</a:t>
            </a:r>
            <a:r>
              <a:rPr lang="fr-FR" b="0" u="none" strike="noStrike" dirty="0">
                <a:solidFill>
                  <a:srgbClr val="1B1B1B"/>
                </a:solidFill>
                <a:effectLst/>
                <a:latin typeface="Arial" pitchFamily="34" charset="0"/>
                <a:cs typeface="Arial" pitchFamily="34" charset="0"/>
              </a:rPr>
              <a:t>.</a:t>
            </a:r>
          </a:p>
          <a:p>
            <a:pPr algn="just"/>
            <a:endParaRPr lang="fr-FR" b="0" u="none" strike="noStrike" dirty="0">
              <a:solidFill>
                <a:srgbClr val="1B1B1B"/>
              </a:solidFill>
              <a:effectLst/>
              <a:latin typeface="Arial" pitchFamily="34" charset="0"/>
              <a:cs typeface="Arial" pitchFamily="34" charset="0"/>
            </a:endParaRPr>
          </a:p>
          <a:p>
            <a:pPr algn="just"/>
            <a:r>
              <a:rPr lang="fr-FR" b="1" u="none" strike="noStrike" dirty="0">
                <a:solidFill>
                  <a:srgbClr val="1B1B1B"/>
                </a:solidFill>
                <a:effectLst/>
                <a:latin typeface="Arial" pitchFamily="34" charset="0"/>
                <a:cs typeface="Arial" pitchFamily="34" charset="0"/>
              </a:rPr>
              <a:t>Eh quoi ! Tout cela à des enfants ! Oui, tout cela, si vous ne voulez pas fabriquer simplement des machines à épeler. </a:t>
            </a:r>
            <a:r>
              <a:rPr lang="fr-FR" u="none" strike="noStrike" dirty="0">
                <a:solidFill>
                  <a:srgbClr val="1B1B1B"/>
                </a:solidFill>
                <a:effectLst/>
                <a:latin typeface="Arial" pitchFamily="34" charset="0"/>
                <a:cs typeface="Arial" pitchFamily="34" charset="0"/>
              </a:rPr>
              <a:t>Je sais quelles sont les difficultés de la tâche. </a:t>
            </a:r>
            <a:r>
              <a:rPr lang="fr-FR" b="0" u="none" strike="noStrike" dirty="0">
                <a:solidFill>
                  <a:srgbClr val="1B1B1B"/>
                </a:solidFill>
                <a:effectLst/>
                <a:latin typeface="Arial" pitchFamily="34" charset="0"/>
                <a:cs typeface="Arial" pitchFamily="34" charset="0"/>
              </a:rPr>
              <a:t>Vous gardez vos écoliers peu d’années et ils ne sont point toujours assidus, surtout à la campagne. Ils oublient l’été le peu qu’ils ont appris l’hiver. Ils font souvent, au </a:t>
            </a:r>
            <a:r>
              <a:rPr lang="fr-FR" b="1" u="none" strike="noStrike" dirty="0">
                <a:solidFill>
                  <a:srgbClr val="1B1B1B"/>
                </a:solidFill>
                <a:effectLst/>
                <a:latin typeface="Arial" pitchFamily="34" charset="0"/>
                <a:cs typeface="Arial" pitchFamily="34" charset="0"/>
              </a:rPr>
              <a:t>sortir de l’école, des rechutes profondes d’ignorance et de paresse d’esprit</a:t>
            </a:r>
            <a:r>
              <a:rPr lang="fr-FR" b="0" u="none" strike="noStrike" dirty="0">
                <a:solidFill>
                  <a:srgbClr val="1B1B1B"/>
                </a:solidFill>
                <a:effectLst/>
                <a:latin typeface="Arial" pitchFamily="34" charset="0"/>
                <a:cs typeface="Arial" pitchFamily="34" charset="0"/>
              </a:rPr>
              <a:t>, et je plaindrais ceux d’entre vous qui ont pour l’éducation des enfants du peuple une grande ambition, si cette grande ambition ne supposait un grand courage.</a:t>
            </a:r>
            <a:endParaRPr lang="fr-FR" b="0" u="none" strike="noStrike" dirty="0">
              <a:solidFill>
                <a:srgbClr val="1B1B1B"/>
              </a:solidFill>
              <a:effectLst/>
              <a:latin typeface="Lato"/>
            </a:endParaRPr>
          </a:p>
        </p:txBody>
      </p:sp>
      <p:sp>
        <p:nvSpPr>
          <p:cNvPr id="4" name="ZoneTexte 3">
            <a:extLst>
              <a:ext uri="{FF2B5EF4-FFF2-40B4-BE49-F238E27FC236}">
                <a16:creationId xmlns:a16="http://schemas.microsoft.com/office/drawing/2014/main" id="{B4A19FFF-98D6-2E4E-A0F2-BE798E01FB2A}"/>
              </a:ext>
            </a:extLst>
          </p:cNvPr>
          <p:cNvSpPr txBox="1"/>
          <p:nvPr/>
        </p:nvSpPr>
        <p:spPr>
          <a:xfrm>
            <a:off x="491707" y="274876"/>
            <a:ext cx="10765766" cy="461665"/>
          </a:xfrm>
          <a:prstGeom prst="rect">
            <a:avLst/>
          </a:prstGeom>
          <a:solidFill>
            <a:schemeClr val="accent1">
              <a:lumMod val="50000"/>
            </a:schemeClr>
          </a:solidFill>
        </p:spPr>
        <p:txBody>
          <a:bodyPr wrap="square" rtlCol="0">
            <a:spAutoFit/>
          </a:bodyPr>
          <a:lstStyle/>
          <a:p>
            <a:pPr algn="ctr"/>
            <a:r>
              <a:rPr lang="fr-FR" sz="2400" dirty="0">
                <a:solidFill>
                  <a:schemeClr val="bg1"/>
                </a:solidFill>
                <a:latin typeface="Arial" pitchFamily="34" charset="0"/>
                <a:cs typeface="Arial" pitchFamily="34" charset="0"/>
              </a:rPr>
              <a:t>Jean Jaurès, « Aux instituteurs et institutrices », </a:t>
            </a:r>
            <a:r>
              <a:rPr lang="fr-FR" sz="2400" i="1" dirty="0">
                <a:solidFill>
                  <a:schemeClr val="bg1"/>
                </a:solidFill>
                <a:latin typeface="Arial" pitchFamily="34" charset="0"/>
                <a:cs typeface="Arial" pitchFamily="34" charset="0"/>
              </a:rPr>
              <a:t>La Dépêche</a:t>
            </a:r>
            <a:r>
              <a:rPr lang="fr-FR" sz="2400" dirty="0">
                <a:solidFill>
                  <a:schemeClr val="bg1"/>
                </a:solidFill>
                <a:latin typeface="Arial" pitchFamily="34" charset="0"/>
                <a:cs typeface="Arial" pitchFamily="34" charset="0"/>
              </a:rPr>
              <a:t>, 15 janvier 1888</a:t>
            </a:r>
          </a:p>
        </p:txBody>
      </p:sp>
      <p:sp>
        <p:nvSpPr>
          <p:cNvPr id="6" name="Rectangle 5">
            <a:extLst>
              <a:ext uri="{FF2B5EF4-FFF2-40B4-BE49-F238E27FC236}">
                <a16:creationId xmlns:a16="http://schemas.microsoft.com/office/drawing/2014/main" id="{D277CD9D-D272-5C42-B5FB-EA0BBE9A0AD5}"/>
              </a:ext>
            </a:extLst>
          </p:cNvPr>
          <p:cNvSpPr/>
          <p:nvPr/>
        </p:nvSpPr>
        <p:spPr>
          <a:xfrm>
            <a:off x="10202174" y="6461185"/>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spTree>
    <p:extLst>
      <p:ext uri="{BB962C8B-B14F-4D97-AF65-F5344CB8AC3E}">
        <p14:creationId xmlns:p14="http://schemas.microsoft.com/office/powerpoint/2010/main" val="418691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A88381-C878-FF4F-8F37-FB62EF9DFB3D}"/>
              </a:ext>
            </a:extLst>
          </p:cNvPr>
          <p:cNvSpPr/>
          <p:nvPr/>
        </p:nvSpPr>
        <p:spPr>
          <a:xfrm>
            <a:off x="284672" y="404272"/>
            <a:ext cx="11208409" cy="6186309"/>
          </a:xfrm>
          <a:prstGeom prst="rect">
            <a:avLst/>
          </a:prstGeom>
          <a:solidFill>
            <a:schemeClr val="accent6">
              <a:lumMod val="20000"/>
              <a:lumOff val="80000"/>
            </a:schemeClr>
          </a:solidFill>
        </p:spPr>
        <p:txBody>
          <a:bodyPr wrap="square">
            <a:spAutoFit/>
          </a:bodyPr>
          <a:lstStyle/>
          <a:p>
            <a:pPr algn="just"/>
            <a:r>
              <a:rPr lang="fr-FR" b="0" u="none" strike="noStrike" dirty="0">
                <a:solidFill>
                  <a:srgbClr val="1B1B1B"/>
                </a:solidFill>
                <a:effectLst/>
                <a:latin typeface="Arial" pitchFamily="34" charset="0"/>
                <a:cs typeface="Arial" pitchFamily="34" charset="0"/>
              </a:rPr>
              <a:t>J’entends dire, il est vrai : </a:t>
            </a:r>
            <a:r>
              <a:rPr lang="fr-FR" b="1" u="none" strike="noStrike" dirty="0">
                <a:solidFill>
                  <a:srgbClr val="1B1B1B"/>
                </a:solidFill>
                <a:effectLst/>
                <a:latin typeface="Arial" pitchFamily="34" charset="0"/>
                <a:cs typeface="Arial" pitchFamily="34" charset="0"/>
              </a:rPr>
              <a:t>À quoi bon exiger tant de l’école ? </a:t>
            </a:r>
            <a:r>
              <a:rPr lang="fr-FR" b="0" u="none" strike="noStrike" dirty="0">
                <a:solidFill>
                  <a:srgbClr val="1B1B1B"/>
                </a:solidFill>
                <a:effectLst/>
                <a:latin typeface="Arial" pitchFamily="34" charset="0"/>
                <a:cs typeface="Arial" pitchFamily="34" charset="0"/>
              </a:rPr>
              <a:t>Est-ce que la vie elle-même n’est pas une grande institutrice ? Est-ce que, par exemple, </a:t>
            </a:r>
            <a:r>
              <a:rPr lang="fr-FR" b="1" u="none" strike="noStrike" dirty="0">
                <a:solidFill>
                  <a:srgbClr val="1B1B1B"/>
                </a:solidFill>
                <a:effectLst/>
                <a:latin typeface="Arial" pitchFamily="34" charset="0"/>
                <a:cs typeface="Arial" pitchFamily="34" charset="0"/>
              </a:rPr>
              <a:t>au contact d’une démocratie ardente, l’enfant devenu adulte ne comprendra point de lui-même les idées de travail, d’égalité, de justice, de dignité humaine qui sont la démocratie elle-même ? </a:t>
            </a:r>
            <a:r>
              <a:rPr lang="fr-FR" b="0" u="none" strike="noStrike" dirty="0">
                <a:solidFill>
                  <a:srgbClr val="1B1B1B"/>
                </a:solidFill>
                <a:effectLst/>
                <a:latin typeface="Arial" pitchFamily="34" charset="0"/>
                <a:cs typeface="Arial" pitchFamily="34" charset="0"/>
              </a:rPr>
              <a:t>Je le veux bien, quoiqu’il y ait encore dans notre société, qu’on dit agitée, bien des épaisseurs dormantes où croupissent les esprits. Mais autre chose est de faire, tout d’abord, amitié avec la démocratie par l’intelligence ou par la passion. La vie peut mêler, dans l’âme de l’homme, à l’idée de justice tardivement éveillée, une saveur amère d’orgueil blessé ou de misère subie, un ressentiment et une souffrance. Pourquoi ne pas offrir la justice à des cœurs tout neufs </a:t>
            </a:r>
            <a:r>
              <a:rPr lang="fr-FR" b="1" u="none" strike="noStrike" dirty="0">
                <a:solidFill>
                  <a:srgbClr val="1B1B1B"/>
                </a:solidFill>
                <a:effectLst/>
                <a:latin typeface="Arial" pitchFamily="34" charset="0"/>
                <a:cs typeface="Arial" pitchFamily="34" charset="0"/>
              </a:rPr>
              <a:t>? Il faut que toutes nos idées soient comme imprégnées d’enfance, c’est-à-dire de générosité pure et de sérénité.</a:t>
            </a:r>
          </a:p>
          <a:p>
            <a:pPr algn="just"/>
            <a:endParaRPr lang="fr-FR" b="1" u="none" strike="noStrike" dirty="0">
              <a:solidFill>
                <a:srgbClr val="1B1B1B"/>
              </a:solidFill>
              <a:effectLst/>
              <a:latin typeface="Arial" pitchFamily="34" charset="0"/>
              <a:cs typeface="Arial" pitchFamily="34" charset="0"/>
            </a:endParaRPr>
          </a:p>
          <a:p>
            <a:pPr algn="just"/>
            <a:r>
              <a:rPr lang="fr-FR" b="0" u="none" strike="noStrike" dirty="0">
                <a:solidFill>
                  <a:srgbClr val="1B1B1B"/>
                </a:solidFill>
                <a:effectLst/>
                <a:latin typeface="Arial" pitchFamily="34" charset="0"/>
                <a:cs typeface="Arial" pitchFamily="34" charset="0"/>
              </a:rPr>
              <a:t>Comment donnerez-vous à l’école primaire l’éducation si haute que j’ai indiquée ? Il y a deux moyens. Il faut d’abord que vous appreniez aux enfants </a:t>
            </a:r>
            <a:r>
              <a:rPr lang="fr-FR" b="1" u="none" strike="noStrike" dirty="0">
                <a:solidFill>
                  <a:srgbClr val="1B1B1B"/>
                </a:solidFill>
                <a:effectLst/>
                <a:latin typeface="Arial" pitchFamily="34" charset="0"/>
                <a:cs typeface="Arial" pitchFamily="34" charset="0"/>
              </a:rPr>
              <a:t>à lire avec une facilité absolue</a:t>
            </a:r>
            <a:r>
              <a:rPr lang="fr-FR" b="0" u="none" strike="noStrike" dirty="0">
                <a:solidFill>
                  <a:srgbClr val="1B1B1B"/>
                </a:solidFill>
                <a:effectLst/>
                <a:latin typeface="Arial" pitchFamily="34" charset="0"/>
                <a:cs typeface="Arial" pitchFamily="34" charset="0"/>
              </a:rPr>
              <a:t>, de telle sorte qu’ils ne puissent plus l’oublier de la vie et que, dans n’importe quel livre, leur œil ne s’arrête à aucun obstacle. Savoir lire vraiment sans hésitation, comme nous lisons vous et moi, </a:t>
            </a:r>
            <a:r>
              <a:rPr lang="fr-FR" b="1" u="none" strike="noStrike" dirty="0">
                <a:solidFill>
                  <a:srgbClr val="1B1B1B"/>
                </a:solidFill>
                <a:effectLst/>
                <a:latin typeface="Arial" pitchFamily="34" charset="0"/>
                <a:cs typeface="Arial" pitchFamily="34" charset="0"/>
              </a:rPr>
              <a:t>c’est la clef de tout</a:t>
            </a:r>
            <a:r>
              <a:rPr lang="fr-FR" b="0" u="none" strike="noStrike" dirty="0">
                <a:solidFill>
                  <a:srgbClr val="1B1B1B"/>
                </a:solidFill>
                <a:effectLst/>
                <a:latin typeface="Arial" pitchFamily="34" charset="0"/>
                <a:cs typeface="Arial" pitchFamily="34" charset="0"/>
              </a:rPr>
              <a:t>. </a:t>
            </a:r>
            <a:r>
              <a:rPr lang="fr-FR" b="1" u="none" strike="noStrike" dirty="0">
                <a:solidFill>
                  <a:srgbClr val="1B1B1B"/>
                </a:solidFill>
                <a:effectLst/>
                <a:latin typeface="Arial" pitchFamily="34" charset="0"/>
                <a:cs typeface="Arial" pitchFamily="34" charset="0"/>
              </a:rPr>
              <a:t>Est-ce savoir lire que de déchiffrer péniblement un article de journal</a:t>
            </a:r>
            <a:r>
              <a:rPr lang="fr-FR" b="0" u="none" strike="noStrike" dirty="0">
                <a:solidFill>
                  <a:srgbClr val="1B1B1B"/>
                </a:solidFill>
                <a:effectLst/>
                <a:latin typeface="Arial" pitchFamily="34" charset="0"/>
                <a:cs typeface="Arial" pitchFamily="34" charset="0"/>
              </a:rPr>
              <a:t>, comme les érudits déchiffrent un grimoire ? J’ai vu, l’autre jour, un directeur très intelligent d’une école de Belleville, qui me disait : « Ce n’est pas seulement à la campagne qu’on ne sait lire qu’à peu près, c’est-à-dire point du tout ; à Paris même, j’en ai qui quittent l’école sans que je puisse affirmer qu’ils savent lire. » Vous ne devez pas lâcher vos écoliers, vous ne devez pas, si je puis dire, les appliquer à autre chose tant qu’ils ne seront point par la lecture aisée en relation familière avec la pensée humaine. Qu’importent vraiment à côté de cela quelques fautes d’orthographe de plus ou de moins, ou quelques erreurs de système métrique ? Ce sont des vétilles dont vos programmes, qui manquent absolument de proportion, font l’essentiel.</a:t>
            </a:r>
            <a:endParaRPr lang="fr-FR" b="0" i="0" u="none" strike="noStrike" dirty="0">
              <a:solidFill>
                <a:srgbClr val="1B1B1B"/>
              </a:solidFill>
              <a:effectLst/>
              <a:latin typeface="Lato"/>
            </a:endParaRPr>
          </a:p>
        </p:txBody>
      </p:sp>
      <p:sp>
        <p:nvSpPr>
          <p:cNvPr id="4" name="Rectangle 3">
            <a:extLst>
              <a:ext uri="{FF2B5EF4-FFF2-40B4-BE49-F238E27FC236}">
                <a16:creationId xmlns:a16="http://schemas.microsoft.com/office/drawing/2014/main" id="{D277CD9D-D272-5C42-B5FB-EA0BBE9A0AD5}"/>
              </a:ext>
            </a:extLst>
          </p:cNvPr>
          <p:cNvSpPr/>
          <p:nvPr/>
        </p:nvSpPr>
        <p:spPr>
          <a:xfrm>
            <a:off x="10202174" y="6534835"/>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spTree>
    <p:extLst>
      <p:ext uri="{BB962C8B-B14F-4D97-AF65-F5344CB8AC3E}">
        <p14:creationId xmlns:p14="http://schemas.microsoft.com/office/powerpoint/2010/main" val="2043547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0E43BA-4B57-7E49-A440-8A6F4DFE7096}"/>
              </a:ext>
            </a:extLst>
          </p:cNvPr>
          <p:cNvSpPr/>
          <p:nvPr/>
        </p:nvSpPr>
        <p:spPr>
          <a:xfrm>
            <a:off x="128587" y="71170"/>
            <a:ext cx="11915775" cy="6740307"/>
          </a:xfrm>
          <a:prstGeom prst="rect">
            <a:avLst/>
          </a:prstGeom>
          <a:solidFill>
            <a:schemeClr val="accent6">
              <a:lumMod val="20000"/>
              <a:lumOff val="80000"/>
            </a:schemeClr>
          </a:solidFill>
        </p:spPr>
        <p:txBody>
          <a:bodyPr wrap="square">
            <a:spAutoFit/>
          </a:bodyPr>
          <a:lstStyle/>
          <a:p>
            <a:pPr algn="just"/>
            <a:r>
              <a:rPr lang="fr-FR" b="0" u="none" strike="noStrike" dirty="0">
                <a:solidFill>
                  <a:srgbClr val="1B1B1B"/>
                </a:solidFill>
                <a:effectLst/>
                <a:latin typeface="Arial" pitchFamily="34" charset="0"/>
                <a:cs typeface="Arial" pitchFamily="34" charset="0"/>
              </a:rPr>
              <a:t>J’en veux mortellement à ce certificat d’études primaires qui exagère encore ce vice secret des programmes. Quel système déplorable nous avons en France avec ces examens à tous les degrés qui suppriment l’initiative du maître et aussi la bonne foi de l’enseignement, en sacrifiant la réalité à l’apparence ! Mon inspection serait bientôt faite dans une école. Je ferais lire les écoliers, et c’est là-dessus seulement que je jugerais le maître.</a:t>
            </a:r>
          </a:p>
          <a:p>
            <a:pPr algn="just"/>
            <a:endParaRPr lang="fr-FR" b="0" u="none" strike="noStrike" dirty="0">
              <a:solidFill>
                <a:srgbClr val="1B1B1B"/>
              </a:solidFill>
              <a:effectLst/>
              <a:latin typeface="Arial" pitchFamily="34" charset="0"/>
              <a:cs typeface="Arial" pitchFamily="34" charset="0"/>
            </a:endParaRPr>
          </a:p>
          <a:p>
            <a:pPr algn="just"/>
            <a:r>
              <a:rPr lang="fr-FR" b="0" u="none" strike="noStrike" dirty="0">
                <a:solidFill>
                  <a:srgbClr val="1B1B1B"/>
                </a:solidFill>
                <a:effectLst/>
                <a:latin typeface="Arial" pitchFamily="34" charset="0"/>
                <a:cs typeface="Arial" pitchFamily="34" charset="0"/>
              </a:rPr>
              <a:t>Sachant bien lire, l’écolier, qui est très curieux, aurait bien vite, avec sept ou huit livres choisis, une idée, très générale, il est vrai, mais très haute de l’histoire de l’espèce humaine, de la structure du monde, de l’histoire propre de la terre dans le monde, du rôle propre de la France dans l’humanité. Le maître doit intervenir pour aider </a:t>
            </a:r>
            <a:r>
              <a:rPr lang="fr-FR" b="1" u="none" strike="noStrike" dirty="0">
                <a:solidFill>
                  <a:srgbClr val="1B1B1B"/>
                </a:solidFill>
                <a:effectLst/>
                <a:latin typeface="Arial" pitchFamily="34" charset="0"/>
                <a:cs typeface="Arial" pitchFamily="34" charset="0"/>
              </a:rPr>
              <a:t>ce premier travail de l’esprit </a:t>
            </a:r>
            <a:r>
              <a:rPr lang="fr-FR" b="0" u="none" strike="noStrike" dirty="0">
                <a:solidFill>
                  <a:srgbClr val="1B1B1B"/>
                </a:solidFill>
                <a:effectLst/>
                <a:latin typeface="Arial" pitchFamily="34" charset="0"/>
                <a:cs typeface="Arial" pitchFamily="34" charset="0"/>
              </a:rPr>
              <a:t>; il n’est pas nécessaire qu’il dise beaucoup, qu’il fasse de longues leçons ; il suffit que tous les détails qu’il leur donnera concourent nettement à un tableau d’ensemble. De ce que l’on sait de l’homme primitif à l’homme d’aujourd’hui, quelle prodigieuse transformation ! et comme il est aisé à l’instituteur, en quelques traits, de faire sentir à l’enfant </a:t>
            </a:r>
            <a:r>
              <a:rPr lang="fr-FR" b="1" u="none" strike="noStrike" dirty="0">
                <a:solidFill>
                  <a:srgbClr val="1B1B1B"/>
                </a:solidFill>
                <a:effectLst/>
                <a:latin typeface="Arial" pitchFamily="34" charset="0"/>
                <a:cs typeface="Arial" pitchFamily="34" charset="0"/>
              </a:rPr>
              <a:t>l’effort inouï de la pensée humaine </a:t>
            </a:r>
            <a:r>
              <a:rPr lang="fr-FR" b="0" u="none" strike="noStrike" dirty="0">
                <a:solidFill>
                  <a:srgbClr val="1B1B1B"/>
                </a:solidFill>
                <a:effectLst/>
                <a:latin typeface="Arial" pitchFamily="34" charset="0"/>
                <a:cs typeface="Arial" pitchFamily="34" charset="0"/>
              </a:rPr>
              <a:t>!</a:t>
            </a:r>
          </a:p>
          <a:p>
            <a:pPr algn="just"/>
            <a:endParaRPr lang="fr-FR" b="0" u="none" strike="noStrike" dirty="0">
              <a:solidFill>
                <a:srgbClr val="1B1B1B"/>
              </a:solidFill>
              <a:effectLst/>
              <a:latin typeface="Arial" pitchFamily="34" charset="0"/>
              <a:cs typeface="Arial" pitchFamily="34" charset="0"/>
            </a:endParaRPr>
          </a:p>
          <a:p>
            <a:pPr algn="just"/>
            <a:r>
              <a:rPr lang="fr-FR" b="0" u="none" strike="noStrike" dirty="0">
                <a:solidFill>
                  <a:srgbClr val="1B1B1B"/>
                </a:solidFill>
                <a:effectLst/>
                <a:latin typeface="Arial" pitchFamily="34" charset="0"/>
                <a:cs typeface="Arial" pitchFamily="34" charset="0"/>
              </a:rPr>
              <a:t>Seulement, pour cela, </a:t>
            </a:r>
            <a:r>
              <a:rPr lang="fr-FR" b="1" u="none" strike="noStrike" dirty="0">
                <a:solidFill>
                  <a:srgbClr val="1B1B1B"/>
                </a:solidFill>
                <a:effectLst/>
                <a:latin typeface="Arial" pitchFamily="34" charset="0"/>
                <a:cs typeface="Arial" pitchFamily="34" charset="0"/>
              </a:rPr>
              <a:t>il faut que le maître lui-même soit tout pénétré de ce qu’il enseigne</a:t>
            </a:r>
            <a:r>
              <a:rPr lang="fr-FR" b="0" u="none" strike="noStrike" dirty="0">
                <a:solidFill>
                  <a:srgbClr val="1B1B1B"/>
                </a:solidFill>
                <a:effectLst/>
                <a:latin typeface="Arial" pitchFamily="34" charset="0"/>
                <a:cs typeface="Arial" pitchFamily="34" charset="0"/>
              </a:rPr>
              <a:t>. Il ne faut pas qu’il récite le soir ce qu’il a appris le matin ; il faut, par exemple, qu’il se soit fait en silence une idée claire du ciel, du mouvement des astres ; il faut qu’il se soit émerveillé tout bas de l’esprit humain, qui, trompé par les yeux, a pris tout d’abord le ciel pour une voûte solide et basse, puis a deviné l’infini de l’espace et a suivi dans cet infini la route précise des planètes et des soleils ; alors, et alors seulement, lorsque, par la lecture solitaire et la méditation, il sera </a:t>
            </a:r>
            <a:r>
              <a:rPr lang="fr-FR" b="1" u="none" strike="noStrike" dirty="0">
                <a:solidFill>
                  <a:srgbClr val="1B1B1B"/>
                </a:solidFill>
                <a:effectLst/>
                <a:latin typeface="Arial" pitchFamily="34" charset="0"/>
                <a:cs typeface="Arial" pitchFamily="34" charset="0"/>
              </a:rPr>
              <a:t>tout plein d’une grande idée et tout éclairé intérieurement</a:t>
            </a:r>
            <a:r>
              <a:rPr lang="fr-FR" b="0" u="none" strike="noStrike" dirty="0">
                <a:solidFill>
                  <a:srgbClr val="1B1B1B"/>
                </a:solidFill>
                <a:effectLst/>
                <a:latin typeface="Arial" pitchFamily="34" charset="0"/>
                <a:cs typeface="Arial" pitchFamily="34" charset="0"/>
              </a:rPr>
              <a:t>, il communiquera sans peine aux enfants, à la première occasion, la lumière et l’émotion de son esprit. Ah ! sans doute, avec la fatigue écrasante de l’école, il vous est malaisé de vous ressaisir ; mais il suffit d’une demi-heure par jour pour maintenir la pensée à sa hauteur et pour ne pas verser dans l’ornière du métier. Vous serez plus que payés de votre peine, car </a:t>
            </a:r>
            <a:r>
              <a:rPr lang="fr-FR" b="1" u="none" strike="noStrike" dirty="0">
                <a:solidFill>
                  <a:srgbClr val="1B1B1B"/>
                </a:solidFill>
                <a:effectLst/>
                <a:latin typeface="Arial" pitchFamily="34" charset="0"/>
                <a:cs typeface="Arial" pitchFamily="34" charset="0"/>
              </a:rPr>
              <a:t>vous sentirez la vie de l’intelligence s’éveiller autour de vous</a:t>
            </a:r>
            <a:r>
              <a:rPr lang="fr-FR" b="0" u="none" strike="noStrike" dirty="0">
                <a:solidFill>
                  <a:srgbClr val="1B1B1B"/>
                </a:solidFill>
                <a:effectLst/>
                <a:latin typeface="Arial" pitchFamily="34" charset="0"/>
                <a:cs typeface="Arial" pitchFamily="34" charset="0"/>
              </a:rPr>
              <a:t>. </a:t>
            </a:r>
            <a:r>
              <a:rPr lang="fr-FR" b="1" u="none" strike="noStrike" dirty="0">
                <a:solidFill>
                  <a:srgbClr val="1B1B1B"/>
                </a:solidFill>
                <a:effectLst/>
                <a:latin typeface="Arial" pitchFamily="34" charset="0"/>
                <a:cs typeface="Arial" pitchFamily="34" charset="0"/>
              </a:rPr>
              <a:t>Il ne faut pas croire que ce soit proportionner l’enseignement aux enfants que de le rapetisser.</a:t>
            </a:r>
          </a:p>
        </p:txBody>
      </p:sp>
      <p:sp>
        <p:nvSpPr>
          <p:cNvPr id="4" name="Rectangle 3">
            <a:extLst>
              <a:ext uri="{FF2B5EF4-FFF2-40B4-BE49-F238E27FC236}">
                <a16:creationId xmlns:a16="http://schemas.microsoft.com/office/drawing/2014/main" id="{D277CD9D-D272-5C42-B5FB-EA0BBE9A0AD5}"/>
              </a:ext>
            </a:extLst>
          </p:cNvPr>
          <p:cNvSpPr/>
          <p:nvPr/>
        </p:nvSpPr>
        <p:spPr>
          <a:xfrm>
            <a:off x="10183933" y="6488312"/>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spTree>
    <p:extLst>
      <p:ext uri="{BB962C8B-B14F-4D97-AF65-F5344CB8AC3E}">
        <p14:creationId xmlns:p14="http://schemas.microsoft.com/office/powerpoint/2010/main" val="677152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2A206F-C482-C04D-9DEA-CE7A9FBD7335}"/>
              </a:ext>
            </a:extLst>
          </p:cNvPr>
          <p:cNvSpPr/>
          <p:nvPr/>
        </p:nvSpPr>
        <p:spPr>
          <a:xfrm>
            <a:off x="200025" y="751344"/>
            <a:ext cx="11815763" cy="3693319"/>
          </a:xfrm>
          <a:prstGeom prst="rect">
            <a:avLst/>
          </a:prstGeom>
          <a:solidFill>
            <a:schemeClr val="accent6">
              <a:lumMod val="20000"/>
              <a:lumOff val="80000"/>
            </a:schemeClr>
          </a:solidFill>
        </p:spPr>
        <p:txBody>
          <a:bodyPr wrap="square">
            <a:spAutoFit/>
          </a:bodyPr>
          <a:lstStyle/>
          <a:p>
            <a:pPr algn="just"/>
            <a:r>
              <a:rPr lang="fr-FR" b="1" u="none" strike="noStrike" dirty="0">
                <a:solidFill>
                  <a:srgbClr val="1B1B1B"/>
                </a:solidFill>
                <a:effectLst/>
                <a:latin typeface="Arial" pitchFamily="34" charset="0"/>
                <a:cs typeface="Arial" pitchFamily="34" charset="0"/>
              </a:rPr>
              <a:t>Les enfants ont une curiosité illimitée, et vous pouvez tout doucement les mener au bout du monde</a:t>
            </a:r>
            <a:r>
              <a:rPr lang="fr-FR" b="0" u="none" strike="noStrike" dirty="0">
                <a:solidFill>
                  <a:srgbClr val="1B1B1B"/>
                </a:solidFill>
                <a:effectLst/>
                <a:latin typeface="Arial" pitchFamily="34" charset="0"/>
                <a:cs typeface="Arial" pitchFamily="34" charset="0"/>
              </a:rPr>
              <a:t>. Il y a un fait que les philosophes expliquent différemment suivant les systèmes, mais qui est indéniable : « Les enfants ont en eux des germes, des commencements d’idées. » Voyez avec quelle facilité ils distinguent le bien du mal, touchant ainsi aux deux pôles du monde ; leur âme recèle des trésors à fleur de terre : </a:t>
            </a:r>
            <a:r>
              <a:rPr lang="fr-FR" b="1" u="none" strike="noStrike" dirty="0">
                <a:solidFill>
                  <a:srgbClr val="1B1B1B"/>
                </a:solidFill>
                <a:effectLst/>
                <a:latin typeface="Arial" pitchFamily="34" charset="0"/>
                <a:cs typeface="Arial" pitchFamily="34" charset="0"/>
              </a:rPr>
              <a:t>il suffit de gratter un peu pour les mettre à jour. Il ne faut donc pas craindre de leur parler avec sérieux, simplicité et grandeur</a:t>
            </a:r>
            <a:r>
              <a:rPr lang="fr-FR" b="0" u="none" strike="noStrike" dirty="0">
                <a:solidFill>
                  <a:srgbClr val="1B1B1B"/>
                </a:solidFill>
                <a:effectLst/>
                <a:latin typeface="Arial" pitchFamily="34" charset="0"/>
                <a:cs typeface="Arial" pitchFamily="34" charset="0"/>
              </a:rPr>
              <a:t>.</a:t>
            </a:r>
          </a:p>
          <a:p>
            <a:pPr algn="just"/>
            <a:endParaRPr lang="fr-FR" b="0" u="none" strike="noStrike" dirty="0">
              <a:solidFill>
                <a:srgbClr val="1B1B1B"/>
              </a:solidFill>
              <a:effectLst/>
              <a:latin typeface="Arial" pitchFamily="34" charset="0"/>
              <a:cs typeface="Arial" pitchFamily="34" charset="0"/>
            </a:endParaRPr>
          </a:p>
          <a:p>
            <a:pPr algn="just"/>
            <a:r>
              <a:rPr lang="fr-FR" b="0" u="none" strike="noStrike" dirty="0">
                <a:solidFill>
                  <a:srgbClr val="1B1B1B"/>
                </a:solidFill>
                <a:effectLst/>
                <a:latin typeface="Arial" pitchFamily="34" charset="0"/>
                <a:cs typeface="Arial" pitchFamily="34" charset="0"/>
              </a:rPr>
              <a:t>Je dis donc aux maîtres, pour me résumer : </a:t>
            </a:r>
            <a:r>
              <a:rPr lang="fr-FR" b="1" u="none" strike="noStrike" dirty="0">
                <a:solidFill>
                  <a:srgbClr val="1B1B1B"/>
                </a:solidFill>
                <a:effectLst/>
                <a:latin typeface="Arial" pitchFamily="34" charset="0"/>
                <a:cs typeface="Arial" pitchFamily="34" charset="0"/>
              </a:rPr>
              <a:t>lorsque d’une part vous aurez appris aux enfants à lire à fond, et lorsque d’autre part, en quelques causeries familières et graves, vous leur aurez parlé des grandes choses qui intéressent la pensée et la conscience humaine, vous aurez fait sans peine en quelques années œuvre complète d’éducateurs.</a:t>
            </a:r>
          </a:p>
          <a:p>
            <a:pPr algn="just"/>
            <a:r>
              <a:rPr lang="fr-FR" b="1" u="none" strike="noStrike" dirty="0">
                <a:solidFill>
                  <a:srgbClr val="1B1B1B"/>
                </a:solidFill>
                <a:effectLst/>
                <a:latin typeface="Arial" pitchFamily="34" charset="0"/>
                <a:cs typeface="Arial" pitchFamily="34" charset="0"/>
              </a:rPr>
              <a:t>Dans chaque intelligence il y aura un sommet, et, ce jour-là, bien des choses changeront. </a:t>
            </a:r>
            <a:r>
              <a:rPr lang="fr-FR" b="0" u="none" strike="noStrike" dirty="0">
                <a:solidFill>
                  <a:srgbClr val="1B1B1B"/>
                </a:solidFill>
                <a:effectLst/>
                <a:latin typeface="Arial" pitchFamily="34" charset="0"/>
                <a:cs typeface="Arial" pitchFamily="34" charset="0"/>
              </a:rPr>
              <a:t>»</a:t>
            </a:r>
          </a:p>
          <a:p>
            <a:pPr algn="just"/>
            <a:endParaRPr lang="fr-FR" b="0" u="none" strike="noStrike" dirty="0">
              <a:solidFill>
                <a:srgbClr val="1B1B1B"/>
              </a:solidFill>
              <a:effectLst/>
              <a:latin typeface="Arial" pitchFamily="34" charset="0"/>
              <a:cs typeface="Arial" pitchFamily="34" charset="0"/>
            </a:endParaRPr>
          </a:p>
          <a:p>
            <a:pPr algn="r"/>
            <a:r>
              <a:rPr lang="fr-FR" b="1" u="none" strike="noStrike" dirty="0">
                <a:solidFill>
                  <a:srgbClr val="1B1B1B"/>
                </a:solidFill>
                <a:effectLst/>
                <a:latin typeface="Arial" pitchFamily="34" charset="0"/>
                <a:cs typeface="Arial" pitchFamily="34" charset="0"/>
              </a:rPr>
              <a:t>Jean Jaurès, </a:t>
            </a:r>
            <a:r>
              <a:rPr lang="fr-FR" b="1" i="1" u="none" strike="noStrike" dirty="0">
                <a:solidFill>
                  <a:srgbClr val="1B1B1B"/>
                </a:solidFill>
                <a:effectLst/>
                <a:latin typeface="Arial" pitchFamily="34" charset="0"/>
                <a:cs typeface="Arial" pitchFamily="34" charset="0"/>
              </a:rPr>
              <a:t>La Dépêch</a:t>
            </a:r>
            <a:r>
              <a:rPr lang="fr-FR" b="1" u="none" strike="noStrike" dirty="0">
                <a:solidFill>
                  <a:srgbClr val="1B1B1B"/>
                </a:solidFill>
                <a:effectLst/>
                <a:latin typeface="Arial" pitchFamily="34" charset="0"/>
                <a:cs typeface="Arial" pitchFamily="34" charset="0"/>
              </a:rPr>
              <a:t>e, le dimanche 15 janvier 1888</a:t>
            </a:r>
            <a:endParaRPr lang="fr-FR" dirty="0">
              <a:latin typeface="Arial" pitchFamily="34" charset="0"/>
              <a:cs typeface="Arial" pitchFamily="34" charset="0"/>
            </a:endParaRPr>
          </a:p>
        </p:txBody>
      </p:sp>
      <p:sp>
        <p:nvSpPr>
          <p:cNvPr id="4" name="Rectangle 3">
            <a:extLst>
              <a:ext uri="{FF2B5EF4-FFF2-40B4-BE49-F238E27FC236}">
                <a16:creationId xmlns:a16="http://schemas.microsoft.com/office/drawing/2014/main" id="{D277CD9D-D272-5C42-B5FB-EA0BBE9A0AD5}"/>
              </a:ext>
            </a:extLst>
          </p:cNvPr>
          <p:cNvSpPr/>
          <p:nvPr/>
        </p:nvSpPr>
        <p:spPr>
          <a:xfrm>
            <a:off x="10202174" y="6349632"/>
            <a:ext cx="1860429" cy="323165"/>
          </a:xfrm>
          <a:prstGeom prst="rect">
            <a:avLst/>
          </a:prstGeom>
        </p:spPr>
        <p:txBody>
          <a:bodyPr wrap="square">
            <a:spAutoFit/>
          </a:bodyPr>
          <a:lstStyle/>
          <a:p>
            <a:r>
              <a:rPr lang="fr-FR" sz="750" dirty="0">
                <a:latin typeface="Arial" pitchFamily="34" charset="0"/>
                <a:cs typeface="Arial" pitchFamily="34" charset="0"/>
              </a:rPr>
              <a:t>Cellule Laïcité/Valeurs de la République</a:t>
            </a:r>
          </a:p>
          <a:p>
            <a:r>
              <a:rPr lang="fr-FR" sz="750" dirty="0">
                <a:latin typeface="Arial" pitchFamily="34" charset="0"/>
                <a:cs typeface="Arial" pitchFamily="34" charset="0"/>
              </a:rPr>
              <a:t>Académie de Paris</a:t>
            </a:r>
          </a:p>
        </p:txBody>
      </p:sp>
    </p:spTree>
    <p:extLst>
      <p:ext uri="{BB962C8B-B14F-4D97-AF65-F5344CB8AC3E}">
        <p14:creationId xmlns:p14="http://schemas.microsoft.com/office/powerpoint/2010/main" val="1158647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81A153-EF2D-CD43-BDC8-15D5E9C335CD}"/>
              </a:ext>
            </a:extLst>
          </p:cNvPr>
          <p:cNvPicPr>
            <a:picLocks noChangeAspect="1"/>
          </p:cNvPicPr>
          <p:nvPr/>
        </p:nvPicPr>
        <p:blipFill>
          <a:blip r:embed="rId2"/>
          <a:stretch>
            <a:fillRect/>
          </a:stretch>
        </p:blipFill>
        <p:spPr>
          <a:xfrm>
            <a:off x="199183" y="361133"/>
            <a:ext cx="4144217" cy="6222547"/>
          </a:xfrm>
          <a:prstGeom prst="rect">
            <a:avLst/>
          </a:prstGeom>
          <a:ln>
            <a:solidFill>
              <a:srgbClr val="C00000"/>
            </a:solidFill>
          </a:ln>
        </p:spPr>
      </p:pic>
      <p:sp>
        <p:nvSpPr>
          <p:cNvPr id="4" name="Rectangle 3">
            <a:extLst>
              <a:ext uri="{FF2B5EF4-FFF2-40B4-BE49-F238E27FC236}">
                <a16:creationId xmlns:a16="http://schemas.microsoft.com/office/drawing/2014/main" id="{4D5390DB-FFE9-FB45-B172-ED871B7ECFA8}"/>
              </a:ext>
            </a:extLst>
          </p:cNvPr>
          <p:cNvSpPr/>
          <p:nvPr/>
        </p:nvSpPr>
        <p:spPr>
          <a:xfrm>
            <a:off x="4693920" y="248922"/>
            <a:ext cx="6096000" cy="1323439"/>
          </a:xfrm>
          <a:prstGeom prst="rect">
            <a:avLst/>
          </a:prstGeom>
        </p:spPr>
        <p:txBody>
          <a:bodyPr>
            <a:spAutoFit/>
          </a:bodyPr>
          <a:lstStyle/>
          <a:p>
            <a:r>
              <a:rPr lang="fr-FR" sz="2000" dirty="0">
                <a:latin typeface="Calibri" panose="020F0502020204030204" pitchFamily="34" charset="0"/>
                <a:cs typeface="Calibri" panose="020F0502020204030204" pitchFamily="34" charset="0"/>
              </a:rPr>
              <a:t>Elle est à destination de : </a:t>
            </a:r>
          </a:p>
          <a:p>
            <a:pPr marL="285750" indent="-285750">
              <a:buFont typeface="Arial" charset="0"/>
              <a:buChar char="•"/>
            </a:pPr>
            <a:r>
              <a:rPr lang="fr-FR" sz="2000" dirty="0">
                <a:latin typeface="Calibri" panose="020F0502020204030204" pitchFamily="34" charset="0"/>
                <a:cs typeface="Calibri" panose="020F0502020204030204" pitchFamily="34" charset="0"/>
              </a:rPr>
              <a:t>tous les </a:t>
            </a:r>
            <a:r>
              <a:rPr lang="fr-FR" sz="2000" b="1" dirty="0">
                <a:latin typeface="Calibri" panose="020F0502020204030204" pitchFamily="34" charset="0"/>
                <a:cs typeface="Calibri" panose="020F0502020204030204" pitchFamily="34" charset="0"/>
              </a:rPr>
              <a:t>personnels</a:t>
            </a:r>
            <a:r>
              <a:rPr lang="fr-FR" sz="2000" dirty="0">
                <a:latin typeface="Calibri" panose="020F0502020204030204" pitchFamily="34" charset="0"/>
                <a:cs typeface="Calibri" panose="020F0502020204030204" pitchFamily="34" charset="0"/>
              </a:rPr>
              <a:t> (direction, agents, AED, </a:t>
            </a:r>
            <a:r>
              <a:rPr lang="mr-IN" sz="2000" dirty="0">
                <a:latin typeface="Calibri" panose="020F0502020204030204" pitchFamily="34" charset="0"/>
              </a:rPr>
              <a:t>…</a:t>
            </a:r>
            <a:r>
              <a:rPr lang="fr-FR" sz="2000" dirty="0">
                <a:latin typeface="Calibri" panose="020F0502020204030204" pitchFamily="34" charset="0"/>
                <a:cs typeface="Calibri" panose="020F0502020204030204" pitchFamily="34" charset="0"/>
              </a:rPr>
              <a:t>)</a:t>
            </a:r>
          </a:p>
          <a:p>
            <a:pPr marL="285750" indent="-285750">
              <a:buFont typeface="Arial" charset="0"/>
              <a:buChar char="•"/>
            </a:pPr>
            <a:r>
              <a:rPr lang="fr-FR" sz="2000" dirty="0">
                <a:latin typeface="Calibri" panose="020F0502020204030204" pitchFamily="34" charset="0"/>
                <a:cs typeface="Calibri" panose="020F0502020204030204" pitchFamily="34" charset="0"/>
              </a:rPr>
              <a:t>des </a:t>
            </a:r>
            <a:r>
              <a:rPr lang="fr-FR" sz="2000" b="1" dirty="0">
                <a:latin typeface="Calibri" panose="020F0502020204030204" pitchFamily="34" charset="0"/>
                <a:cs typeface="Calibri" panose="020F0502020204030204" pitchFamily="34" charset="0"/>
              </a:rPr>
              <a:t>élèves</a:t>
            </a:r>
            <a:r>
              <a:rPr lang="fr-FR" sz="2000" dirty="0">
                <a:latin typeface="Calibri" panose="020F0502020204030204" pitchFamily="34" charset="0"/>
                <a:cs typeface="Calibri" panose="020F0502020204030204" pitchFamily="34" charset="0"/>
              </a:rPr>
              <a:t> (écoles, collèges, lycées)</a:t>
            </a:r>
          </a:p>
          <a:p>
            <a:pPr marL="285750" indent="-285750">
              <a:buFont typeface="Arial" charset="0"/>
              <a:buChar char="•"/>
            </a:pPr>
            <a:r>
              <a:rPr lang="fr-FR" sz="2000" dirty="0">
                <a:latin typeface="Calibri" panose="020F0502020204030204" pitchFamily="34" charset="0"/>
                <a:cs typeface="Calibri" panose="020F0502020204030204" pitchFamily="34" charset="0"/>
              </a:rPr>
              <a:t>des </a:t>
            </a:r>
            <a:r>
              <a:rPr lang="fr-FR" sz="2000" b="1" dirty="0">
                <a:latin typeface="Calibri" panose="020F0502020204030204" pitchFamily="34" charset="0"/>
                <a:cs typeface="Calibri" panose="020F0502020204030204" pitchFamily="34" charset="0"/>
              </a:rPr>
              <a:t>acteurs</a:t>
            </a:r>
            <a:r>
              <a:rPr lang="fr-FR" sz="2000" dirty="0">
                <a:latin typeface="Calibri" panose="020F0502020204030204" pitchFamily="34" charset="0"/>
                <a:cs typeface="Calibri" panose="020F0502020204030204" pitchFamily="34" charset="0"/>
              </a:rPr>
              <a:t> de la communauté éducative (parents)</a:t>
            </a:r>
          </a:p>
        </p:txBody>
      </p:sp>
      <p:sp>
        <p:nvSpPr>
          <p:cNvPr id="5" name="Rectangle 4">
            <a:extLst>
              <a:ext uri="{FF2B5EF4-FFF2-40B4-BE49-F238E27FC236}">
                <a16:creationId xmlns:a16="http://schemas.microsoft.com/office/drawing/2014/main" id="{3D6C0060-91EB-D446-92FE-942C65CA5895}"/>
              </a:ext>
            </a:extLst>
          </p:cNvPr>
          <p:cNvSpPr/>
          <p:nvPr/>
        </p:nvSpPr>
        <p:spPr>
          <a:xfrm>
            <a:off x="4693920" y="2057760"/>
            <a:ext cx="6948377" cy="2554545"/>
          </a:xfrm>
          <a:prstGeom prst="rect">
            <a:avLst/>
          </a:prstGeom>
          <a:ln>
            <a:solidFill>
              <a:schemeClr val="accent1">
                <a:shade val="50000"/>
              </a:schemeClr>
            </a:solidFill>
          </a:ln>
        </p:spPr>
        <p:txBody>
          <a:bodyPr wrap="square">
            <a:spAutoFit/>
          </a:bodyPr>
          <a:lstStyle/>
          <a:p>
            <a:pPr algn="just"/>
            <a:r>
              <a:rPr lang="fr-FR" sz="2000" dirty="0">
                <a:latin typeface="Calibri" panose="020F0502020204030204" pitchFamily="34" charset="0"/>
                <a:cs typeface="Calibri" panose="020F0502020204030204" pitchFamily="34" charset="0"/>
              </a:rPr>
              <a:t>« Outre la </a:t>
            </a:r>
            <a:r>
              <a:rPr lang="fr-FR" sz="2000" b="1" dirty="0">
                <a:latin typeface="Calibri" panose="020F0502020204030204" pitchFamily="34" charset="0"/>
                <a:cs typeface="Calibri" panose="020F0502020204030204" pitchFamily="34" charset="0"/>
              </a:rPr>
              <a:t>transmission des connaissances</a:t>
            </a:r>
            <a:r>
              <a:rPr lang="fr-FR" sz="2000" dirty="0">
                <a:latin typeface="Calibri" panose="020F0502020204030204" pitchFamily="34" charset="0"/>
                <a:cs typeface="Calibri" panose="020F0502020204030204" pitchFamily="34" charset="0"/>
              </a:rPr>
              <a:t>, la Nation fixe comme mission première à l’école de </a:t>
            </a:r>
            <a:r>
              <a:rPr lang="fr-FR" sz="2000" b="1" dirty="0">
                <a:latin typeface="Calibri" panose="020F0502020204030204" pitchFamily="34" charset="0"/>
                <a:cs typeface="Calibri" panose="020F0502020204030204" pitchFamily="34" charset="0"/>
              </a:rPr>
              <a:t>faire partager aux élèves les valeurs de la République</a:t>
            </a:r>
            <a:r>
              <a:rPr lang="fr-FR" sz="2000" dirty="0">
                <a:latin typeface="Calibri" panose="020F0502020204030204" pitchFamily="34" charset="0"/>
                <a:cs typeface="Calibri" panose="020F0502020204030204" pitchFamily="34" charset="0"/>
              </a:rPr>
              <a:t>. </a:t>
            </a:r>
          </a:p>
          <a:p>
            <a:pPr algn="just"/>
            <a:r>
              <a:rPr lang="fr-FR" sz="2000" dirty="0">
                <a:latin typeface="Calibri" panose="020F0502020204030204" pitchFamily="34" charset="0"/>
                <a:cs typeface="Calibri" panose="020F0502020204030204" pitchFamily="34" charset="0"/>
              </a:rPr>
              <a:t>Le service public de l’éducation fait acquérir à tous les élèves le respect de </a:t>
            </a:r>
            <a:r>
              <a:rPr lang="fr-FR" sz="2000" b="1" dirty="0">
                <a:latin typeface="Calibri" panose="020F0502020204030204" pitchFamily="34" charset="0"/>
                <a:cs typeface="Calibri" panose="020F0502020204030204" pitchFamily="34" charset="0"/>
              </a:rPr>
              <a:t>l’égale dignité des êtres humains</a:t>
            </a:r>
            <a:r>
              <a:rPr lang="fr-FR" sz="2000" dirty="0">
                <a:latin typeface="Calibri" panose="020F0502020204030204" pitchFamily="34" charset="0"/>
                <a:cs typeface="Calibri" panose="020F0502020204030204" pitchFamily="34" charset="0"/>
              </a:rPr>
              <a:t>, de la </a:t>
            </a:r>
            <a:r>
              <a:rPr lang="fr-FR" sz="2000" b="1" dirty="0">
                <a:latin typeface="Calibri" panose="020F0502020204030204" pitchFamily="34" charset="0"/>
                <a:cs typeface="Calibri" panose="020F0502020204030204" pitchFamily="34" charset="0"/>
              </a:rPr>
              <a:t>liberté de conscience et de la </a:t>
            </a:r>
            <a:r>
              <a:rPr lang="fr-FR" sz="2000" b="1" dirty="0" err="1">
                <a:latin typeface="Calibri" panose="020F0502020204030204" pitchFamily="34" charset="0"/>
                <a:cs typeface="Calibri" panose="020F0502020204030204" pitchFamily="34" charset="0"/>
              </a:rPr>
              <a:t>laïcité</a:t>
            </a:r>
            <a:r>
              <a:rPr lang="fr-FR" sz="2000" dirty="0">
                <a:latin typeface="Calibri" panose="020F0502020204030204" pitchFamily="34" charset="0"/>
                <a:cs typeface="Calibri" panose="020F0502020204030204" pitchFamily="34" charset="0"/>
              </a:rPr>
              <a:t>. » </a:t>
            </a:r>
          </a:p>
          <a:p>
            <a:pPr algn="just"/>
            <a:endParaRPr lang="fr-FR" sz="2000" dirty="0">
              <a:latin typeface="Calibri" panose="020F0502020204030204" pitchFamily="34" charset="0"/>
              <a:cs typeface="Calibri" panose="020F0502020204030204" pitchFamily="34" charset="0"/>
            </a:endParaRPr>
          </a:p>
          <a:p>
            <a:pPr algn="r"/>
            <a:r>
              <a:rPr lang="fr-FR" sz="2000" dirty="0">
                <a:latin typeface="Calibri" panose="020F0502020204030204" pitchFamily="34" charset="0"/>
                <a:cs typeface="Calibri" panose="020F0502020204030204" pitchFamily="34" charset="0"/>
              </a:rPr>
              <a:t>Code de l’Education, article L 111-1</a:t>
            </a:r>
          </a:p>
        </p:txBody>
      </p:sp>
      <p:pic>
        <p:nvPicPr>
          <p:cNvPr id="6" name="Image 5">
            <a:extLst>
              <a:ext uri="{FF2B5EF4-FFF2-40B4-BE49-F238E27FC236}">
                <a16:creationId xmlns:a16="http://schemas.microsoft.com/office/drawing/2014/main" id="{9E5ACF2C-70A0-C84F-BB25-688671DFF0B5}"/>
              </a:ext>
            </a:extLst>
          </p:cNvPr>
          <p:cNvPicPr>
            <a:picLocks noChangeAspect="1"/>
          </p:cNvPicPr>
          <p:nvPr/>
        </p:nvPicPr>
        <p:blipFill>
          <a:blip r:embed="rId3"/>
          <a:stretch>
            <a:fillRect/>
          </a:stretch>
        </p:blipFill>
        <p:spPr>
          <a:xfrm>
            <a:off x="6096000" y="4734405"/>
            <a:ext cx="3916680" cy="1971195"/>
          </a:xfrm>
          <a:prstGeom prst="rect">
            <a:avLst/>
          </a:prstGeom>
          <a:ln>
            <a:solidFill>
              <a:schemeClr val="accent1"/>
            </a:solidFill>
          </a:ln>
        </p:spPr>
      </p:pic>
      <p:sp>
        <p:nvSpPr>
          <p:cNvPr id="7" name="Flèche vers le bas 6">
            <a:extLst>
              <a:ext uri="{FF2B5EF4-FFF2-40B4-BE49-F238E27FC236}">
                <a16:creationId xmlns:a16="http://schemas.microsoft.com/office/drawing/2014/main" id="{21178C37-D353-C24A-BBCC-7CFC2019B423}"/>
              </a:ext>
            </a:extLst>
          </p:cNvPr>
          <p:cNvSpPr/>
          <p:nvPr/>
        </p:nvSpPr>
        <p:spPr>
          <a:xfrm>
            <a:off x="7513320" y="1572361"/>
            <a:ext cx="457200" cy="56656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vers le bas 7">
            <a:extLst>
              <a:ext uri="{FF2B5EF4-FFF2-40B4-BE49-F238E27FC236}">
                <a16:creationId xmlns:a16="http://schemas.microsoft.com/office/drawing/2014/main" id="{930D9724-B3C4-224D-B909-72E7F00A536F}"/>
              </a:ext>
            </a:extLst>
          </p:cNvPr>
          <p:cNvSpPr/>
          <p:nvPr/>
        </p:nvSpPr>
        <p:spPr>
          <a:xfrm>
            <a:off x="7534908" y="4531136"/>
            <a:ext cx="457200" cy="56656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5678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B3B322-4BDE-7647-8C8D-589075E0959F}"/>
              </a:ext>
            </a:extLst>
          </p:cNvPr>
          <p:cNvSpPr/>
          <p:nvPr/>
        </p:nvSpPr>
        <p:spPr>
          <a:xfrm>
            <a:off x="381000" y="846296"/>
            <a:ext cx="6096000" cy="1938992"/>
          </a:xfrm>
          <a:prstGeom prst="rect">
            <a:avLst/>
          </a:prstGeom>
        </p:spPr>
        <p:txBody>
          <a:bodyPr>
            <a:spAutoFit/>
          </a:bodyPr>
          <a:lstStyle/>
          <a:p>
            <a:pPr marL="285750" indent="-285750" algn="just">
              <a:buFontTx/>
              <a:buChar char="-"/>
            </a:pPr>
            <a:r>
              <a:rPr lang="fr-FR" sz="2400" dirty="0">
                <a:solidFill>
                  <a:srgbClr val="1B1B1B"/>
                </a:solidFill>
                <a:latin typeface="Calibri Light" panose="020F0302020204030204" pitchFamily="34" charset="0"/>
                <a:cs typeface="Calibri Light" panose="020F0302020204030204" pitchFamily="34" charset="0"/>
              </a:rPr>
              <a:t>Les élèves ne sont pas « simplement des machines à épeler », </a:t>
            </a:r>
          </a:p>
          <a:p>
            <a:pPr marL="285750" indent="-285750">
              <a:buFontTx/>
              <a:buChar char="-"/>
            </a:pPr>
            <a:r>
              <a:rPr lang="fr-FR" sz="2400" dirty="0">
                <a:solidFill>
                  <a:srgbClr val="1B1B1B"/>
                </a:solidFill>
                <a:latin typeface="Calibri Light" panose="020F0302020204030204" pitchFamily="34" charset="0"/>
                <a:cs typeface="Calibri Light" panose="020F0302020204030204" pitchFamily="34" charset="0"/>
              </a:rPr>
              <a:t>« l’intelligence »</a:t>
            </a:r>
          </a:p>
          <a:p>
            <a:pPr marL="285750" indent="-285750" algn="just">
              <a:buFontTx/>
              <a:buChar char="-"/>
            </a:pPr>
            <a:r>
              <a:rPr lang="fr-FR" sz="2400" dirty="0">
                <a:solidFill>
                  <a:srgbClr val="1B1B1B"/>
                </a:solidFill>
                <a:latin typeface="Calibri Light" panose="020F0302020204030204" pitchFamily="34" charset="0"/>
                <a:cs typeface="Calibri Light" panose="020F0302020204030204" pitchFamily="34" charset="0"/>
              </a:rPr>
              <a:t>« curiosité illimitée (…) vous pouvez tout doucement les mener au bout du monde »</a:t>
            </a:r>
          </a:p>
        </p:txBody>
      </p:sp>
      <p:pic>
        <p:nvPicPr>
          <p:cNvPr id="3" name="Image 2">
            <a:extLst>
              <a:ext uri="{FF2B5EF4-FFF2-40B4-BE49-F238E27FC236}">
                <a16:creationId xmlns:a16="http://schemas.microsoft.com/office/drawing/2014/main" id="{3458794F-E44B-464A-88BF-26AA879944E1}"/>
              </a:ext>
            </a:extLst>
          </p:cNvPr>
          <p:cNvPicPr>
            <a:picLocks noChangeAspect="1"/>
          </p:cNvPicPr>
          <p:nvPr/>
        </p:nvPicPr>
        <p:blipFill>
          <a:blip r:embed="rId2"/>
          <a:stretch>
            <a:fillRect/>
          </a:stretch>
        </p:blipFill>
        <p:spPr>
          <a:xfrm>
            <a:off x="6783598" y="427009"/>
            <a:ext cx="5231344" cy="2677655"/>
          </a:xfrm>
          <a:prstGeom prst="rect">
            <a:avLst/>
          </a:prstGeom>
          <a:ln>
            <a:solidFill>
              <a:srgbClr val="0070C0"/>
            </a:solidFill>
          </a:ln>
        </p:spPr>
      </p:pic>
      <p:sp>
        <p:nvSpPr>
          <p:cNvPr id="4" name="Rectangle 3">
            <a:extLst>
              <a:ext uri="{FF2B5EF4-FFF2-40B4-BE49-F238E27FC236}">
                <a16:creationId xmlns:a16="http://schemas.microsoft.com/office/drawing/2014/main" id="{55D1DA49-4096-D542-9AA2-C9E192014967}"/>
              </a:ext>
            </a:extLst>
          </p:cNvPr>
          <p:cNvSpPr/>
          <p:nvPr/>
        </p:nvSpPr>
        <p:spPr>
          <a:xfrm>
            <a:off x="381000" y="3014671"/>
            <a:ext cx="6096000" cy="3416320"/>
          </a:xfrm>
          <a:prstGeom prst="rect">
            <a:avLst/>
          </a:prstGeom>
        </p:spPr>
        <p:txBody>
          <a:bodyPr>
            <a:spAutoFit/>
          </a:bodyPr>
          <a:lstStyle/>
          <a:p>
            <a:pPr algn="just"/>
            <a:r>
              <a:rPr lang="fr-FR" sz="2400" dirty="0">
                <a:solidFill>
                  <a:srgbClr val="1B1B1B"/>
                </a:solidFill>
                <a:latin typeface="Calibri Light" panose="020F0302020204030204" pitchFamily="34" charset="0"/>
                <a:cs typeface="Calibri Light" panose="020F0302020204030204" pitchFamily="34" charset="0"/>
              </a:rPr>
              <a:t>- « Lorsque d’une part vous aurez appris aux enfants à </a:t>
            </a:r>
            <a:r>
              <a:rPr lang="fr-FR" sz="2400" b="1" dirty="0">
                <a:solidFill>
                  <a:srgbClr val="1B1B1B"/>
                </a:solidFill>
                <a:latin typeface="Calibri Light" panose="020F0302020204030204" pitchFamily="34" charset="0"/>
                <a:cs typeface="Calibri Light" panose="020F0302020204030204" pitchFamily="34" charset="0"/>
              </a:rPr>
              <a:t>lire à fond</a:t>
            </a:r>
            <a:r>
              <a:rPr lang="fr-FR" sz="2400" dirty="0">
                <a:solidFill>
                  <a:srgbClr val="1B1B1B"/>
                </a:solidFill>
                <a:latin typeface="Calibri Light" panose="020F0302020204030204" pitchFamily="34" charset="0"/>
                <a:cs typeface="Calibri Light" panose="020F0302020204030204" pitchFamily="34" charset="0"/>
              </a:rPr>
              <a:t>, et lorsque d’autre part, en quelques </a:t>
            </a:r>
            <a:r>
              <a:rPr lang="fr-FR" sz="2400" b="1" dirty="0">
                <a:solidFill>
                  <a:srgbClr val="1B1B1B"/>
                </a:solidFill>
                <a:latin typeface="Calibri Light" panose="020F0302020204030204" pitchFamily="34" charset="0"/>
                <a:cs typeface="Calibri Light" panose="020F0302020204030204" pitchFamily="34" charset="0"/>
              </a:rPr>
              <a:t>causeries familières et graves</a:t>
            </a:r>
            <a:r>
              <a:rPr lang="fr-FR" sz="2400" dirty="0">
                <a:solidFill>
                  <a:srgbClr val="1B1B1B"/>
                </a:solidFill>
                <a:latin typeface="Calibri Light" panose="020F0302020204030204" pitchFamily="34" charset="0"/>
                <a:cs typeface="Calibri Light" panose="020F0302020204030204" pitchFamily="34" charset="0"/>
              </a:rPr>
              <a:t>, vous leur aurez </a:t>
            </a:r>
            <a:r>
              <a:rPr lang="fr-FR" sz="2400" b="1" dirty="0">
                <a:solidFill>
                  <a:srgbClr val="1B1B1B"/>
                </a:solidFill>
                <a:latin typeface="Calibri Light" panose="020F0302020204030204" pitchFamily="34" charset="0"/>
                <a:cs typeface="Calibri Light" panose="020F0302020204030204" pitchFamily="34" charset="0"/>
              </a:rPr>
              <a:t>parlé des grandes choses </a:t>
            </a:r>
            <a:r>
              <a:rPr lang="fr-FR" sz="2400" dirty="0">
                <a:solidFill>
                  <a:srgbClr val="1B1B1B"/>
                </a:solidFill>
                <a:latin typeface="Calibri Light" panose="020F0302020204030204" pitchFamily="34" charset="0"/>
                <a:cs typeface="Calibri Light" panose="020F0302020204030204" pitchFamily="34" charset="0"/>
              </a:rPr>
              <a:t>qui intéressent la </a:t>
            </a:r>
            <a:r>
              <a:rPr lang="fr-FR" sz="2400" b="1" dirty="0">
                <a:solidFill>
                  <a:srgbClr val="1B1B1B"/>
                </a:solidFill>
                <a:latin typeface="Calibri Light" panose="020F0302020204030204" pitchFamily="34" charset="0"/>
                <a:cs typeface="Calibri Light" panose="020F0302020204030204" pitchFamily="34" charset="0"/>
              </a:rPr>
              <a:t>pensée et la conscience humaine</a:t>
            </a:r>
            <a:r>
              <a:rPr lang="fr-FR" sz="2400" dirty="0">
                <a:solidFill>
                  <a:srgbClr val="1B1B1B"/>
                </a:solidFill>
                <a:latin typeface="Calibri Light" panose="020F0302020204030204" pitchFamily="34" charset="0"/>
                <a:cs typeface="Calibri Light" panose="020F0302020204030204" pitchFamily="34" charset="0"/>
              </a:rPr>
              <a:t>, vous aurez fait sans peine en quelques années œuvre complète d’éducateurs.</a:t>
            </a:r>
          </a:p>
          <a:p>
            <a:pPr algn="just"/>
            <a:r>
              <a:rPr lang="fr-FR" sz="2400" b="1" dirty="0">
                <a:solidFill>
                  <a:srgbClr val="1B1B1B"/>
                </a:solidFill>
                <a:latin typeface="Calibri Light" panose="020F0302020204030204" pitchFamily="34" charset="0"/>
                <a:cs typeface="Calibri Light" panose="020F0302020204030204" pitchFamily="34" charset="0"/>
              </a:rPr>
              <a:t>Dans chaque intelligence il y aura un sommet</a:t>
            </a:r>
            <a:r>
              <a:rPr lang="fr-FR" sz="2400" dirty="0">
                <a:solidFill>
                  <a:srgbClr val="1B1B1B"/>
                </a:solidFill>
                <a:latin typeface="Calibri Light" panose="020F0302020204030204" pitchFamily="34" charset="0"/>
                <a:cs typeface="Calibri Light" panose="020F0302020204030204" pitchFamily="34" charset="0"/>
              </a:rPr>
              <a:t>, et, ce jour-là, bien des choses changeront. » </a:t>
            </a:r>
            <a:endParaRPr lang="fr-FR" sz="2400" dirty="0">
              <a:latin typeface="Calibri Light" panose="020F0302020204030204" pitchFamily="34" charset="0"/>
              <a:cs typeface="Calibri Light" panose="020F0302020204030204" pitchFamily="34" charset="0"/>
            </a:endParaRPr>
          </a:p>
        </p:txBody>
      </p:sp>
      <p:pic>
        <p:nvPicPr>
          <p:cNvPr id="5" name="Image 4">
            <a:extLst>
              <a:ext uri="{FF2B5EF4-FFF2-40B4-BE49-F238E27FC236}">
                <a16:creationId xmlns:a16="http://schemas.microsoft.com/office/drawing/2014/main" id="{CD209DEC-06E0-4D4B-A0BE-D82B9322D520}"/>
              </a:ext>
            </a:extLst>
          </p:cNvPr>
          <p:cNvPicPr>
            <a:picLocks noChangeAspect="1"/>
          </p:cNvPicPr>
          <p:nvPr/>
        </p:nvPicPr>
        <p:blipFill>
          <a:blip r:embed="rId3"/>
          <a:stretch>
            <a:fillRect/>
          </a:stretch>
        </p:blipFill>
        <p:spPr>
          <a:xfrm>
            <a:off x="6802120" y="3763991"/>
            <a:ext cx="5194300" cy="2667000"/>
          </a:xfrm>
          <a:prstGeom prst="rect">
            <a:avLst/>
          </a:prstGeom>
          <a:ln>
            <a:solidFill>
              <a:srgbClr val="0070C0"/>
            </a:solidFill>
          </a:ln>
        </p:spPr>
      </p:pic>
      <p:sp>
        <p:nvSpPr>
          <p:cNvPr id="6" name="ZoneTexte 5">
            <a:extLst>
              <a:ext uri="{FF2B5EF4-FFF2-40B4-BE49-F238E27FC236}">
                <a16:creationId xmlns:a16="http://schemas.microsoft.com/office/drawing/2014/main" id="{3347B63D-8495-F949-B82A-429109DD79AE}"/>
              </a:ext>
            </a:extLst>
          </p:cNvPr>
          <p:cNvSpPr txBox="1"/>
          <p:nvPr/>
        </p:nvSpPr>
        <p:spPr>
          <a:xfrm>
            <a:off x="177058" y="152400"/>
            <a:ext cx="6299942" cy="461665"/>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A quoi sert l’école ? </a:t>
            </a:r>
          </a:p>
        </p:txBody>
      </p:sp>
      <p:sp>
        <p:nvSpPr>
          <p:cNvPr id="7" name="Flèche droite rayée 6">
            <a:extLst>
              <a:ext uri="{FF2B5EF4-FFF2-40B4-BE49-F238E27FC236}">
                <a16:creationId xmlns:a16="http://schemas.microsoft.com/office/drawing/2014/main" id="{93654A9D-9145-C445-81C2-894BD057C12E}"/>
              </a:ext>
            </a:extLst>
          </p:cNvPr>
          <p:cNvSpPr/>
          <p:nvPr/>
        </p:nvSpPr>
        <p:spPr>
          <a:xfrm>
            <a:off x="5606796" y="1281204"/>
            <a:ext cx="978408" cy="484632"/>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rayée 7">
            <a:extLst>
              <a:ext uri="{FF2B5EF4-FFF2-40B4-BE49-F238E27FC236}">
                <a16:creationId xmlns:a16="http://schemas.microsoft.com/office/drawing/2014/main" id="{497C24F0-E582-834E-B54F-A8338FCD0418}"/>
              </a:ext>
            </a:extLst>
          </p:cNvPr>
          <p:cNvSpPr/>
          <p:nvPr/>
        </p:nvSpPr>
        <p:spPr>
          <a:xfrm>
            <a:off x="5661152" y="5136982"/>
            <a:ext cx="978408" cy="484632"/>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9329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DD7671F-2CF4-864E-9C8C-E11663D4302B}"/>
              </a:ext>
            </a:extLst>
          </p:cNvPr>
          <p:cNvPicPr>
            <a:picLocks noChangeAspect="1"/>
          </p:cNvPicPr>
          <p:nvPr/>
        </p:nvPicPr>
        <p:blipFill>
          <a:blip r:embed="rId2"/>
          <a:stretch>
            <a:fillRect/>
          </a:stretch>
        </p:blipFill>
        <p:spPr>
          <a:xfrm>
            <a:off x="7043457" y="569139"/>
            <a:ext cx="4599903" cy="2345372"/>
          </a:xfrm>
          <a:prstGeom prst="rect">
            <a:avLst/>
          </a:prstGeom>
          <a:ln>
            <a:solidFill>
              <a:srgbClr val="D5A5C4"/>
            </a:solidFill>
          </a:ln>
        </p:spPr>
      </p:pic>
      <p:pic>
        <p:nvPicPr>
          <p:cNvPr id="5" name="Image 4">
            <a:extLst>
              <a:ext uri="{FF2B5EF4-FFF2-40B4-BE49-F238E27FC236}">
                <a16:creationId xmlns:a16="http://schemas.microsoft.com/office/drawing/2014/main" id="{61EBC462-24F0-B242-9D1F-E016A34AEFE4}"/>
              </a:ext>
            </a:extLst>
          </p:cNvPr>
          <p:cNvPicPr>
            <a:picLocks noChangeAspect="1"/>
          </p:cNvPicPr>
          <p:nvPr/>
        </p:nvPicPr>
        <p:blipFill>
          <a:blip r:embed="rId3"/>
          <a:stretch>
            <a:fillRect/>
          </a:stretch>
        </p:blipFill>
        <p:spPr>
          <a:xfrm>
            <a:off x="5840367" y="4165201"/>
            <a:ext cx="6146812" cy="2004576"/>
          </a:xfrm>
          <a:prstGeom prst="rect">
            <a:avLst/>
          </a:prstGeom>
          <a:ln>
            <a:solidFill>
              <a:schemeClr val="accent1"/>
            </a:solidFill>
          </a:ln>
        </p:spPr>
      </p:pic>
      <p:sp>
        <p:nvSpPr>
          <p:cNvPr id="8" name="Rectangle 7">
            <a:extLst>
              <a:ext uri="{FF2B5EF4-FFF2-40B4-BE49-F238E27FC236}">
                <a16:creationId xmlns:a16="http://schemas.microsoft.com/office/drawing/2014/main" id="{B380C3EF-CFE8-E24F-9F0F-E87BC2B8913D}"/>
              </a:ext>
            </a:extLst>
          </p:cNvPr>
          <p:cNvSpPr/>
          <p:nvPr/>
        </p:nvSpPr>
        <p:spPr>
          <a:xfrm>
            <a:off x="198120" y="907256"/>
            <a:ext cx="6096000" cy="1200329"/>
          </a:xfrm>
          <a:prstGeom prst="rect">
            <a:avLst/>
          </a:prstGeom>
        </p:spPr>
        <p:txBody>
          <a:bodyPr>
            <a:spAutoFit/>
          </a:bodyPr>
          <a:lstStyle/>
          <a:p>
            <a:pPr algn="just"/>
            <a:r>
              <a:rPr lang="fr-FR" sz="2400" dirty="0">
                <a:solidFill>
                  <a:srgbClr val="1B1B1B"/>
                </a:solidFill>
                <a:latin typeface="Calibri Light" panose="020F0302020204030204" pitchFamily="34" charset="0"/>
                <a:cs typeface="Calibri Light" panose="020F0302020204030204" pitchFamily="34" charset="0"/>
              </a:rPr>
              <a:t>« Ils doivent savoir ce qu’est une démocratie libre, quels droits leur confère, quels devoirs leur impose la souveraineté de la nation. »</a:t>
            </a:r>
            <a:endParaRPr lang="fr-FR" sz="2400" dirty="0">
              <a:latin typeface="Calibri Light" panose="020F0302020204030204" pitchFamily="34" charset="0"/>
              <a:cs typeface="Calibri Light" panose="020F0302020204030204" pitchFamily="34" charset="0"/>
            </a:endParaRPr>
          </a:p>
        </p:txBody>
      </p:sp>
      <p:sp>
        <p:nvSpPr>
          <p:cNvPr id="9" name="Rectangle 8">
            <a:extLst>
              <a:ext uri="{FF2B5EF4-FFF2-40B4-BE49-F238E27FC236}">
                <a16:creationId xmlns:a16="http://schemas.microsoft.com/office/drawing/2014/main" id="{BFD696BD-11FA-8344-ACA9-18C69A4AC6CC}"/>
              </a:ext>
            </a:extLst>
          </p:cNvPr>
          <p:cNvSpPr/>
          <p:nvPr/>
        </p:nvSpPr>
        <p:spPr>
          <a:xfrm>
            <a:off x="55609" y="4165200"/>
            <a:ext cx="5261377" cy="1200329"/>
          </a:xfrm>
          <a:prstGeom prst="rect">
            <a:avLst/>
          </a:prstGeom>
        </p:spPr>
        <p:txBody>
          <a:bodyPr wrap="none">
            <a:spAutoFit/>
          </a:bodyPr>
          <a:lstStyle/>
          <a:p>
            <a:pPr marL="285750" indent="-285750">
              <a:buFontTx/>
              <a:buChar char="-"/>
            </a:pPr>
            <a:r>
              <a:rPr lang="fr-FR" sz="2400" dirty="0">
                <a:solidFill>
                  <a:srgbClr val="1B1B1B"/>
                </a:solidFill>
                <a:latin typeface="Calibri Light" panose="020F0302020204030204" pitchFamily="34" charset="0"/>
                <a:cs typeface="Calibri Light" panose="020F0302020204030204" pitchFamily="34" charset="0"/>
              </a:rPr>
              <a:t>« travail de l’esprit »</a:t>
            </a:r>
          </a:p>
          <a:p>
            <a:pPr marL="285750" indent="-285750">
              <a:buFontTx/>
              <a:buChar char="-"/>
            </a:pPr>
            <a:r>
              <a:rPr lang="fr-FR" sz="2400" dirty="0">
                <a:solidFill>
                  <a:srgbClr val="1B1B1B"/>
                </a:solidFill>
                <a:latin typeface="Calibri Light" panose="020F0302020204030204" pitchFamily="34" charset="0"/>
                <a:cs typeface="Calibri Light" panose="020F0302020204030204" pitchFamily="34" charset="0"/>
              </a:rPr>
              <a:t>« l’effort inouï de la pensée humaine » </a:t>
            </a:r>
          </a:p>
          <a:p>
            <a:pPr marL="285750" indent="-285750">
              <a:buFontTx/>
              <a:buChar char="-"/>
            </a:pPr>
            <a:endParaRPr lang="fr-FR" sz="2400" dirty="0">
              <a:latin typeface="Calibri Light" panose="020F0302020204030204" pitchFamily="34" charset="0"/>
              <a:cs typeface="Calibri Light" panose="020F0302020204030204" pitchFamily="34" charset="0"/>
            </a:endParaRPr>
          </a:p>
        </p:txBody>
      </p:sp>
      <p:sp>
        <p:nvSpPr>
          <p:cNvPr id="12" name="Flèche droite rayée 11">
            <a:extLst>
              <a:ext uri="{FF2B5EF4-FFF2-40B4-BE49-F238E27FC236}">
                <a16:creationId xmlns:a16="http://schemas.microsoft.com/office/drawing/2014/main" id="{22A96B6C-24C3-1042-9D51-EB140158389A}"/>
              </a:ext>
            </a:extLst>
          </p:cNvPr>
          <p:cNvSpPr/>
          <p:nvPr/>
        </p:nvSpPr>
        <p:spPr>
          <a:xfrm>
            <a:off x="5840367" y="1865269"/>
            <a:ext cx="978408" cy="484632"/>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rayée 12">
            <a:extLst>
              <a:ext uri="{FF2B5EF4-FFF2-40B4-BE49-F238E27FC236}">
                <a16:creationId xmlns:a16="http://schemas.microsoft.com/office/drawing/2014/main" id="{0AD9F4F1-1201-A94F-9522-7B569827B70A}"/>
              </a:ext>
            </a:extLst>
          </p:cNvPr>
          <p:cNvSpPr/>
          <p:nvPr/>
        </p:nvSpPr>
        <p:spPr>
          <a:xfrm>
            <a:off x="4600269" y="5123213"/>
            <a:ext cx="978408" cy="484632"/>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24694382"/>
      </p:ext>
    </p:extLst>
  </p:cSld>
  <p:clrMapOvr>
    <a:masterClrMapping/>
  </p:clrMapOvr>
</p:sld>
</file>

<file path=ppt/theme/theme1.xml><?xml version="1.0" encoding="utf-8"?>
<a:theme xmlns:a="http://schemas.openxmlformats.org/drawingml/2006/main" name="AccentBoxVTI">
  <a:themeElements>
    <a:clrScheme name="AnalogousFromDarkSeedLeftStep">
      <a:dk1>
        <a:srgbClr val="000000"/>
      </a:dk1>
      <a:lt1>
        <a:srgbClr val="FFFFFF"/>
      </a:lt1>
      <a:dk2>
        <a:srgbClr val="301B27"/>
      </a:dk2>
      <a:lt2>
        <a:srgbClr val="F0F3F3"/>
      </a:lt2>
      <a:accent1>
        <a:srgbClr val="E7294C"/>
      </a:accent1>
      <a:accent2>
        <a:srgbClr val="D51789"/>
      </a:accent2>
      <a:accent3>
        <a:srgbClr val="E329E7"/>
      </a:accent3>
      <a:accent4>
        <a:srgbClr val="8317D5"/>
      </a:accent4>
      <a:accent5>
        <a:srgbClr val="4529E7"/>
      </a:accent5>
      <a:accent6>
        <a:srgbClr val="174AD5"/>
      </a:accent6>
      <a:hlink>
        <a:srgbClr val="7956C6"/>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2664</Words>
  <Application>Microsoft Office PowerPoint</Application>
  <PresentationFormat>Grand écran</PresentationFormat>
  <Paragraphs>103</Paragraphs>
  <Slides>16</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16</vt:i4>
      </vt:variant>
    </vt:vector>
  </HeadingPairs>
  <TitlesOfParts>
    <vt:vector size="24" baseType="lpstr">
      <vt:lpstr>Arial</vt:lpstr>
      <vt:lpstr>Calibri</vt:lpstr>
      <vt:lpstr>Calibri Light</vt:lpstr>
      <vt:lpstr>Gill Sans MT</vt:lpstr>
      <vt:lpstr>Lato</vt:lpstr>
      <vt:lpstr>Neue Haas Grotesk Text Pro</vt:lpstr>
      <vt:lpstr>Wingdings</vt:lpstr>
      <vt:lpstr>AccentBoxVTI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Aurélia Merle d'Aubigné</dc:creator>
  <cp:lastModifiedBy>Utilisateur Windows</cp:lastModifiedBy>
  <cp:revision>4</cp:revision>
  <dcterms:created xsi:type="dcterms:W3CDTF">2020-10-29T12:00:27Z</dcterms:created>
  <dcterms:modified xsi:type="dcterms:W3CDTF">2020-10-30T16:38:24Z</dcterms:modified>
</cp:coreProperties>
</file>