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906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1"/>
    <a:srgbClr val="E1000F"/>
    <a:srgbClr val="CCCCFF"/>
    <a:srgbClr val="E7E8F5"/>
    <a:srgbClr val="33CC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58"/>
    <p:restoredTop sz="96566"/>
  </p:normalViewPr>
  <p:slideViewPr>
    <p:cSldViewPr snapToGrid="0" snapToObjects="1">
      <p:cViewPr varScale="1">
        <p:scale>
          <a:sx n="80" d="100"/>
          <a:sy n="80" d="100"/>
        </p:scale>
        <p:origin x="3480" y="11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4" d="100"/>
          <a:sy n="154" d="100"/>
        </p:scale>
        <p:origin x="291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0861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DDC65-E967-4743-9B99-9895A33C517E}" type="datetimeFigureOut">
              <a:rPr lang="fr-FR" smtClean="0"/>
              <a:t>04/02/2022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2A451-53F5-004A-94E8-E0486EE657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0986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32A451-53F5-004A-94E8-E0486EE657A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5277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08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0C2CCFCC-695E-104D-8615-AE90D34AC850}" type="datetimeFigureOut">
              <a:rPr lang="fr-FR" smtClean="0"/>
              <a:t>04/02/2022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3E344A7-F89E-A64F-922B-8C2C1F6745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6609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0C2CCFCC-695E-104D-8615-AE90D34AC850}" type="datetimeFigureOut">
              <a:rPr lang="fr-FR" smtClean="0"/>
              <a:t>04/02/2022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3E344A7-F89E-A64F-922B-8C2C1F6745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096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0C2CCFCC-695E-104D-8615-AE90D34AC850}" type="datetimeFigureOut">
              <a:rPr lang="fr-FR" smtClean="0"/>
              <a:t>04/02/2022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3E344A7-F89E-A64F-922B-8C2C1F6745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2907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0C2CCFCC-695E-104D-8615-AE90D34AC850}" type="datetimeFigureOut">
              <a:rPr lang="fr-FR" smtClean="0"/>
              <a:t>04/02/2022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3E344A7-F89E-A64F-922B-8C2C1F6745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2950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0C2CCFCC-695E-104D-8615-AE90D34AC850}" type="datetimeFigureOut">
              <a:rPr lang="fr-FR" smtClean="0"/>
              <a:t>04/02/2022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3E344A7-F89E-A64F-922B-8C2C1F6745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9931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0C2CCFCC-695E-104D-8615-AE90D34AC850}" type="datetimeFigureOut">
              <a:rPr lang="fr-FR" smtClean="0"/>
              <a:t>04/02/2022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3E344A7-F89E-A64F-922B-8C2C1F6745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552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0C2CCFCC-695E-104D-8615-AE90D34AC850}" type="datetimeFigureOut">
              <a:rPr lang="fr-FR" smtClean="0"/>
              <a:t>04/02/2022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3E344A7-F89E-A64F-922B-8C2C1F6745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8774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0C2CCFCC-695E-104D-8615-AE90D34AC850}" type="datetimeFigureOut">
              <a:rPr lang="fr-FR" smtClean="0"/>
              <a:t>04/02/2022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3E344A7-F89E-A64F-922B-8C2C1F6745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9094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0C2CCFCC-695E-104D-8615-AE90D34AC850}" type="datetimeFigureOut">
              <a:rPr lang="fr-FR" smtClean="0"/>
              <a:t>04/02/2022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3E344A7-F89E-A64F-922B-8C2C1F6745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1186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0C2CCFCC-695E-104D-8615-AE90D34AC850}" type="datetimeFigureOut">
              <a:rPr lang="fr-FR" smtClean="0"/>
              <a:t>04/02/2022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3E344A7-F89E-A64F-922B-8C2C1F6745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318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230011DB-66D5-8046-A951-4B61309B4955}"/>
              </a:ext>
            </a:extLst>
          </p:cNvPr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61" y="239038"/>
            <a:ext cx="16891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888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hyperlink" Target="https://dashboard.covid19.data.gouv.fr/suivi-vaccination?location=FR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6235C87C-9D8D-3140-AA87-E7FB1C8C1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937" y="3429658"/>
            <a:ext cx="3446991" cy="1878403"/>
          </a:xfrm>
          <a:solidFill>
            <a:srgbClr val="E7E8F5"/>
          </a:solidFill>
        </p:spPr>
        <p:txBody>
          <a:bodyPr lIns="144000" tIns="144000" rIns="144000" bIns="144000"/>
          <a:lstStyle/>
          <a:p>
            <a:pPr algn="l"/>
            <a:r>
              <a:rPr lang="fr-FR" sz="2400" b="1" dirty="0" smtClean="0">
                <a:solidFill>
                  <a:srgbClr val="E1000F"/>
                </a:solidFill>
                <a:latin typeface="Marianne" panose="02000000000000000000" pitchFamily="2" charset="0"/>
              </a:rPr>
              <a:t>0	</a:t>
            </a:r>
            <a:r>
              <a:rPr lang="fr-FR" sz="2400" b="1" dirty="0">
                <a:solidFill>
                  <a:srgbClr val="E1000F"/>
                </a:solidFill>
                <a:latin typeface="Marianne" panose="02000000000000000000" pitchFamily="2" charset="0"/>
              </a:rPr>
              <a:t/>
            </a:r>
            <a:br>
              <a:rPr lang="fr-FR" sz="2400" b="1" dirty="0">
                <a:solidFill>
                  <a:srgbClr val="E1000F"/>
                </a:solidFill>
                <a:latin typeface="Marianne" panose="02000000000000000000" pitchFamily="2" charset="0"/>
              </a:rPr>
            </a:br>
            <a:r>
              <a:rPr lang="fr-FR" sz="1400" b="1" dirty="0">
                <a:solidFill>
                  <a:srgbClr val="E1000F"/>
                </a:solidFill>
                <a:latin typeface="Marianne" panose="02000000000000000000" pitchFamily="2" charset="0"/>
              </a:rPr>
              <a:t>structures scolaires*</a:t>
            </a:r>
            <a:br>
              <a:rPr lang="fr-FR" sz="1400" b="1" dirty="0">
                <a:solidFill>
                  <a:srgbClr val="E1000F"/>
                </a:solidFill>
                <a:latin typeface="Marianne" panose="02000000000000000000" pitchFamily="2" charset="0"/>
              </a:rPr>
            </a:br>
            <a:r>
              <a:rPr lang="fr-FR" sz="1400" b="1" dirty="0">
                <a:solidFill>
                  <a:srgbClr val="E1000F"/>
                </a:solidFill>
                <a:latin typeface="Marianne" panose="02000000000000000000" pitchFamily="2" charset="0"/>
              </a:rPr>
              <a:t>fermées </a:t>
            </a:r>
            <a:r>
              <a:rPr lang="fr-FR" sz="1400" dirty="0">
                <a:latin typeface="Marianne" panose="02000000000000000000" pitchFamily="2" charset="0"/>
              </a:rPr>
              <a:t>sur </a:t>
            </a:r>
            <a:r>
              <a:rPr lang="fr-FR" sz="1400" b="1" dirty="0" smtClean="0">
                <a:latin typeface="Marianne" panose="02000000000000000000" pitchFamily="2" charset="0"/>
              </a:rPr>
              <a:t>1 100</a:t>
            </a:r>
            <a:r>
              <a:rPr lang="fr-FR" sz="1400" dirty="0" smtClean="0">
                <a:latin typeface="Marianne" panose="02000000000000000000" pitchFamily="2" charset="0"/>
              </a:rPr>
              <a:t>,</a:t>
            </a:r>
            <a:r>
              <a:rPr lang="fr-FR" sz="1400" b="1" dirty="0" smtClean="0">
                <a:latin typeface="Marianne" panose="02000000000000000000" pitchFamily="2" charset="0"/>
              </a:rPr>
              <a:t> </a:t>
            </a:r>
            <a:r>
              <a:rPr lang="fr-FR" sz="1200" dirty="0">
                <a:latin typeface="Marianne" panose="02000000000000000000" pitchFamily="2" charset="0"/>
              </a:rPr>
              <a:t>soit </a:t>
            </a:r>
            <a:r>
              <a:rPr lang="fr-FR" sz="1400" b="1" dirty="0" smtClean="0">
                <a:latin typeface="Marianne" panose="02000000000000000000" pitchFamily="2" charset="0"/>
              </a:rPr>
              <a:t>0 % </a:t>
            </a:r>
            <a:endParaRPr lang="fr-FR" sz="1200" dirty="0">
              <a:latin typeface="Marianne" panose="02000000000000000000" pitchFamily="2" charset="0"/>
            </a:endParaRPr>
          </a:p>
          <a:p>
            <a:pPr algn="l"/>
            <a:r>
              <a:rPr lang="fr-FR" sz="800" dirty="0" smtClean="0">
                <a:latin typeface="Marianne" panose="02000000000000000000" pitchFamily="2" charset="0"/>
              </a:rPr>
              <a:t>* </a:t>
            </a:r>
            <a:r>
              <a:rPr lang="fr-FR" sz="800" dirty="0">
                <a:latin typeface="Marianne" panose="02000000000000000000" pitchFamily="2" charset="0"/>
              </a:rPr>
              <a:t>Publiques et privées sous contrat </a:t>
            </a:r>
            <a:endParaRPr lang="fr-FR" sz="800" b="1" dirty="0">
              <a:solidFill>
                <a:srgbClr val="000091"/>
              </a:solidFill>
              <a:latin typeface="Marianne" panose="02000000000000000000" pitchFamily="2" charset="0"/>
            </a:endParaRPr>
          </a:p>
        </p:txBody>
      </p:sp>
      <p:sp>
        <p:nvSpPr>
          <p:cNvPr id="4" name="Sous-titre 2">
            <a:extLst>
              <a:ext uri="{FF2B5EF4-FFF2-40B4-BE49-F238E27FC236}">
                <a16:creationId xmlns:a16="http://schemas.microsoft.com/office/drawing/2014/main" id="{00FF469C-C364-9E43-93B2-883771F72821}"/>
              </a:ext>
            </a:extLst>
          </p:cNvPr>
          <p:cNvSpPr txBox="1">
            <a:spLocks/>
          </p:cNvSpPr>
          <p:nvPr/>
        </p:nvSpPr>
        <p:spPr>
          <a:xfrm>
            <a:off x="0" y="1889010"/>
            <a:ext cx="6857999" cy="859925"/>
          </a:xfrm>
          <a:prstGeom prst="rect">
            <a:avLst/>
          </a:prstGeom>
          <a:noFill/>
        </p:spPr>
        <p:txBody>
          <a:bodyPr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>
                <a:latin typeface="Marianne" panose="02000000000000000000" pitchFamily="2" charset="0"/>
              </a:rPr>
              <a:t>COMMUNIQUÉ DE PRESSE DU VENDREDI </a:t>
            </a:r>
            <a:r>
              <a:rPr lang="fr-FR" sz="1200" b="1" dirty="0" smtClean="0">
                <a:latin typeface="Marianne" panose="02000000000000000000" pitchFamily="2" charset="0"/>
              </a:rPr>
              <a:t>4 FEVRIER 2022</a:t>
            </a:r>
            <a:endParaRPr lang="fr-FR" sz="1200" b="1" dirty="0">
              <a:latin typeface="Marianne" panose="02000000000000000000" pitchFamily="2" charset="0"/>
            </a:endParaRPr>
          </a:p>
          <a:p>
            <a:r>
              <a:rPr lang="fr-FR" b="1" dirty="0">
                <a:solidFill>
                  <a:srgbClr val="000091"/>
                </a:solidFill>
                <a:latin typeface="Marianne" panose="02000000000000000000" pitchFamily="2" charset="0"/>
              </a:rPr>
              <a:t>POINT DE SITUATION</a:t>
            </a:r>
            <a:br>
              <a:rPr lang="fr-FR" b="1" dirty="0">
                <a:solidFill>
                  <a:srgbClr val="000091"/>
                </a:solidFill>
                <a:latin typeface="Marianne" panose="02000000000000000000" pitchFamily="2" charset="0"/>
              </a:rPr>
            </a:br>
            <a:r>
              <a:rPr lang="fr-FR" sz="1200" dirty="0">
                <a:solidFill>
                  <a:srgbClr val="000091"/>
                </a:solidFill>
                <a:latin typeface="Marianne" panose="02000000000000000000" pitchFamily="2" charset="0"/>
              </a:rPr>
              <a:t>Données arrêtées </a:t>
            </a:r>
            <a:r>
              <a:rPr lang="fr-FR" sz="1200" dirty="0" smtClean="0">
                <a:solidFill>
                  <a:srgbClr val="000091"/>
                </a:solidFill>
                <a:latin typeface="Marianne" panose="02000000000000000000" pitchFamily="2" charset="0"/>
              </a:rPr>
              <a:t>au jeudi 3 février à </a:t>
            </a:r>
            <a:r>
              <a:rPr lang="fr-FR" sz="1200" dirty="0">
                <a:solidFill>
                  <a:srgbClr val="000091"/>
                </a:solidFill>
                <a:latin typeface="Marianne" panose="02000000000000000000" pitchFamily="2" charset="0"/>
              </a:rPr>
              <a:t>13 h</a:t>
            </a:r>
            <a:r>
              <a:rPr lang="fr-FR" sz="1200" cap="all" dirty="0">
                <a:latin typeface="Marianne" panose="02000000000000000000" pitchFamily="2" charset="0"/>
              </a:rPr>
              <a:t> </a:t>
            </a:r>
            <a:endParaRPr lang="fr-FR" sz="1200" dirty="0">
              <a:solidFill>
                <a:srgbClr val="000091"/>
              </a:solidFill>
              <a:latin typeface="Marianne" panose="02000000000000000000" pitchFamily="2" charset="0"/>
            </a:endParaRP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id="{ACD990C4-D0A0-FB4C-9C3F-2A9EE1621340}"/>
              </a:ext>
            </a:extLst>
          </p:cNvPr>
          <p:cNvSpPr txBox="1">
            <a:spLocks/>
          </p:cNvSpPr>
          <p:nvPr/>
        </p:nvSpPr>
        <p:spPr>
          <a:xfrm>
            <a:off x="472937" y="2956781"/>
            <a:ext cx="5901359" cy="595890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r-FR" sz="1200" dirty="0">
              <a:latin typeface="Marianne" panose="02000000000000000000" pitchFamily="2" charset="0"/>
            </a:endParaRPr>
          </a:p>
        </p:txBody>
      </p:sp>
      <p:sp>
        <p:nvSpPr>
          <p:cNvPr id="11" name="Sous-titre 2">
            <a:extLst>
              <a:ext uri="{FF2B5EF4-FFF2-40B4-BE49-F238E27FC236}">
                <a16:creationId xmlns:a16="http://schemas.microsoft.com/office/drawing/2014/main" id="{9967945E-375C-7E48-89DC-17859C4DF110}"/>
              </a:ext>
            </a:extLst>
          </p:cNvPr>
          <p:cNvSpPr txBox="1">
            <a:spLocks/>
          </p:cNvSpPr>
          <p:nvPr/>
        </p:nvSpPr>
        <p:spPr>
          <a:xfrm>
            <a:off x="472937" y="3133663"/>
            <a:ext cx="3001301" cy="234141"/>
          </a:xfrm>
          <a:prstGeom prst="rect">
            <a:avLst/>
          </a:prstGeom>
          <a:noFill/>
        </p:spPr>
        <p:txBody>
          <a:bodyPr lIns="0" tIns="0" rIns="0" bIns="0" anchor="b" anchorCtr="0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b="1" dirty="0">
                <a:solidFill>
                  <a:srgbClr val="000091"/>
                </a:solidFill>
                <a:latin typeface="Marianne" panose="02000000000000000000" pitchFamily="2" charset="0"/>
                <a:cs typeface="Arial" panose="020B0604020202020204" pitchFamily="34" charset="0"/>
              </a:rPr>
              <a:t>Fermetures</a:t>
            </a:r>
            <a:endParaRPr lang="fr-FR" b="1" dirty="0">
              <a:latin typeface="Marianne" panose="02000000000000000000" pitchFamily="2" charset="0"/>
            </a:endParaRPr>
          </a:p>
        </p:txBody>
      </p:sp>
      <p:sp>
        <p:nvSpPr>
          <p:cNvPr id="13" name="Sous-titre 2">
            <a:extLst>
              <a:ext uri="{FF2B5EF4-FFF2-40B4-BE49-F238E27FC236}">
                <a16:creationId xmlns:a16="http://schemas.microsoft.com/office/drawing/2014/main" id="{3E7A6347-0AAC-3F44-A511-FAD28248E8B8}"/>
              </a:ext>
            </a:extLst>
          </p:cNvPr>
          <p:cNvSpPr txBox="1">
            <a:spLocks/>
          </p:cNvSpPr>
          <p:nvPr/>
        </p:nvSpPr>
        <p:spPr>
          <a:xfrm>
            <a:off x="4143737" y="3429656"/>
            <a:ext cx="2413637" cy="1975975"/>
          </a:xfrm>
          <a:prstGeom prst="rect">
            <a:avLst/>
          </a:prstGeom>
          <a:solidFill>
            <a:srgbClr val="E7E8F5"/>
          </a:solidFill>
        </p:spPr>
        <p:txBody>
          <a:bodyPr lIns="144000" tIns="144000" rIns="144000" bIns="144000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2400" b="1" dirty="0" smtClean="0">
                <a:solidFill>
                  <a:srgbClr val="E1000F"/>
                </a:solidFill>
                <a:latin typeface="Marianne" panose="02000000000000000000" pitchFamily="2" charset="0"/>
              </a:rPr>
              <a:t>228</a:t>
            </a:r>
            <a:r>
              <a:rPr lang="fr-FR" sz="2400" b="1" dirty="0">
                <a:solidFill>
                  <a:srgbClr val="E1000F"/>
                </a:solidFill>
                <a:latin typeface="Marianne" panose="02000000000000000000" pitchFamily="2" charset="0"/>
              </a:rPr>
              <a:t/>
            </a:r>
            <a:br>
              <a:rPr lang="fr-FR" sz="2400" b="1" dirty="0">
                <a:solidFill>
                  <a:srgbClr val="E1000F"/>
                </a:solidFill>
                <a:latin typeface="Marianne" panose="02000000000000000000" pitchFamily="2" charset="0"/>
              </a:rPr>
            </a:br>
            <a:r>
              <a:rPr lang="fr-FR" sz="1400" b="1" dirty="0">
                <a:solidFill>
                  <a:srgbClr val="E1000F"/>
                </a:solidFill>
                <a:latin typeface="Marianne" panose="02000000000000000000" pitchFamily="2" charset="0"/>
              </a:rPr>
              <a:t>classes </a:t>
            </a:r>
            <a:br>
              <a:rPr lang="fr-FR" sz="1400" b="1" dirty="0">
                <a:solidFill>
                  <a:srgbClr val="E1000F"/>
                </a:solidFill>
                <a:latin typeface="Marianne" panose="02000000000000000000" pitchFamily="2" charset="0"/>
              </a:rPr>
            </a:br>
            <a:r>
              <a:rPr lang="fr-FR" sz="1400" b="1" dirty="0">
                <a:solidFill>
                  <a:srgbClr val="E1000F"/>
                </a:solidFill>
                <a:latin typeface="Marianne" panose="02000000000000000000" pitchFamily="2" charset="0"/>
              </a:rPr>
              <a:t>fermées*</a:t>
            </a:r>
            <a:r>
              <a:rPr lang="fr-FR" sz="1400" dirty="0">
                <a:latin typeface="Marianne" panose="02000000000000000000" pitchFamily="2" charset="0"/>
              </a:rPr>
              <a:t/>
            </a:r>
            <a:br>
              <a:rPr lang="fr-FR" sz="1400" dirty="0">
                <a:latin typeface="Marianne" panose="02000000000000000000" pitchFamily="2" charset="0"/>
              </a:rPr>
            </a:br>
            <a:r>
              <a:rPr lang="fr-FR" sz="1400" dirty="0">
                <a:latin typeface="Marianne" panose="02000000000000000000" pitchFamily="2" charset="0"/>
              </a:rPr>
              <a:t>sur </a:t>
            </a:r>
            <a:r>
              <a:rPr lang="fr-FR" b="1" dirty="0" smtClean="0"/>
              <a:t>14 013</a:t>
            </a:r>
            <a:r>
              <a:rPr lang="fr-FR" sz="1400" dirty="0" smtClean="0">
                <a:latin typeface="Marianne" panose="02000000000000000000" pitchFamily="2" charset="0"/>
              </a:rPr>
              <a:t>,</a:t>
            </a:r>
            <a:r>
              <a:rPr lang="fr-FR" sz="1400" b="1" dirty="0" smtClean="0">
                <a:latin typeface="Marianne" panose="02000000000000000000" pitchFamily="2" charset="0"/>
              </a:rPr>
              <a:t> </a:t>
            </a:r>
            <a:r>
              <a:rPr lang="fr-FR" sz="1400" b="1" dirty="0">
                <a:latin typeface="Marianne" panose="02000000000000000000" pitchFamily="2" charset="0"/>
              </a:rPr>
              <a:t/>
            </a:r>
            <a:br>
              <a:rPr lang="fr-FR" sz="1400" b="1" dirty="0">
                <a:latin typeface="Marianne" panose="02000000000000000000" pitchFamily="2" charset="0"/>
              </a:rPr>
            </a:br>
            <a:r>
              <a:rPr lang="fr-FR" sz="1200" dirty="0">
                <a:latin typeface="Marianne" panose="02000000000000000000" pitchFamily="2" charset="0"/>
              </a:rPr>
              <a:t>soit </a:t>
            </a:r>
            <a:r>
              <a:rPr lang="fr-FR" sz="1400" b="1" dirty="0" smtClean="0">
                <a:latin typeface="Marianne" panose="02000000000000000000" pitchFamily="2" charset="0"/>
              </a:rPr>
              <a:t>1,63 %</a:t>
            </a:r>
          </a:p>
          <a:p>
            <a:pPr algn="l"/>
            <a:r>
              <a:rPr lang="fr-FR" sz="800" dirty="0">
                <a:latin typeface="Marianne" panose="02000000000000000000" pitchFamily="2" charset="0"/>
              </a:rPr>
              <a:t>* </a:t>
            </a:r>
            <a:r>
              <a:rPr lang="fr-FR" sz="800" dirty="0">
                <a:latin typeface="Marianne" panose="02000000000000000000" pitchFamily="50" charset="0"/>
              </a:rPr>
              <a:t>Pour rappel : depuis le 29 novembre une classe du primaire ne ferme plus dès le 1</a:t>
            </a:r>
            <a:r>
              <a:rPr lang="fr-FR" sz="800" baseline="30000" dirty="0">
                <a:latin typeface="Marianne" panose="02000000000000000000" pitchFamily="50" charset="0"/>
              </a:rPr>
              <a:t>er</a:t>
            </a:r>
            <a:r>
              <a:rPr lang="fr-FR" sz="800" dirty="0">
                <a:latin typeface="Marianne" panose="02000000000000000000" pitchFamily="50" charset="0"/>
              </a:rPr>
              <a:t> cas </a:t>
            </a:r>
            <a:r>
              <a:rPr lang="fr-FR" sz="800" dirty="0" err="1">
                <a:latin typeface="Marianne" panose="02000000000000000000" pitchFamily="50" charset="0"/>
              </a:rPr>
              <a:t>covid</a:t>
            </a:r>
            <a:r>
              <a:rPr lang="fr-FR" sz="800" dirty="0">
                <a:latin typeface="Marianne" panose="02000000000000000000" pitchFamily="50" charset="0"/>
              </a:rPr>
              <a:t>. Sont en classe les élèves produisant un test négatif. Les autres élèves retournent en classe après 7 </a:t>
            </a:r>
            <a:r>
              <a:rPr lang="fr-FR" sz="800" dirty="0" smtClean="0">
                <a:latin typeface="Marianne" panose="02000000000000000000" pitchFamily="50" charset="0"/>
              </a:rPr>
              <a:t>jours</a:t>
            </a:r>
            <a:endParaRPr lang="fr-FR" sz="800" dirty="0">
              <a:latin typeface="Marianne" panose="02000000000000000000" pitchFamily="50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5249630-FFDF-8446-9A0C-5859D0FC49DB}"/>
              </a:ext>
            </a:extLst>
          </p:cNvPr>
          <p:cNvSpPr/>
          <p:nvPr/>
        </p:nvSpPr>
        <p:spPr>
          <a:xfrm>
            <a:off x="472937" y="3430890"/>
            <a:ext cx="64662" cy="1876081"/>
          </a:xfrm>
          <a:prstGeom prst="rect">
            <a:avLst/>
          </a:prstGeom>
          <a:solidFill>
            <a:srgbClr val="000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Sous-titre 2">
            <a:extLst>
              <a:ext uri="{FF2B5EF4-FFF2-40B4-BE49-F238E27FC236}">
                <a16:creationId xmlns:a16="http://schemas.microsoft.com/office/drawing/2014/main" id="{4FAA0CB0-B697-4244-AE34-F2BD5BB94EB0}"/>
              </a:ext>
            </a:extLst>
          </p:cNvPr>
          <p:cNvSpPr txBox="1">
            <a:spLocks/>
          </p:cNvSpPr>
          <p:nvPr/>
        </p:nvSpPr>
        <p:spPr>
          <a:xfrm>
            <a:off x="472937" y="5297555"/>
            <a:ext cx="5901359" cy="333220"/>
          </a:xfrm>
          <a:prstGeom prst="rect">
            <a:avLst/>
          </a:prstGeom>
          <a:noFill/>
        </p:spPr>
        <p:txBody>
          <a:bodyPr lIns="0" tIns="0" rIns="0" bIns="0" anchor="b" anchorCtr="0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b="1" dirty="0">
                <a:solidFill>
                  <a:srgbClr val="000091"/>
                </a:solidFill>
                <a:latin typeface="Marianne" panose="02000000000000000000" pitchFamily="2" charset="0"/>
                <a:cs typeface="Arial" panose="020B0604020202020204" pitchFamily="34" charset="0"/>
              </a:rPr>
              <a:t>Cas de Covid </a:t>
            </a:r>
            <a:r>
              <a:rPr lang="fr-FR" b="1" dirty="0" smtClean="0">
                <a:solidFill>
                  <a:srgbClr val="000091"/>
                </a:solidFill>
                <a:latin typeface="Marianne" panose="02000000000000000000" pitchFamily="2" charset="0"/>
                <a:cs typeface="Arial" panose="020B0604020202020204" pitchFamily="34" charset="0"/>
              </a:rPr>
              <a:t>confirmés</a:t>
            </a:r>
            <a:r>
              <a:rPr lang="fr-FR" dirty="0" smtClean="0">
                <a:solidFill>
                  <a:srgbClr val="000091"/>
                </a:solidFill>
                <a:latin typeface="Marianne" panose="02000000000000000000" pitchFamily="2" charset="0"/>
                <a:cs typeface="Arial" panose="020B0604020202020204" pitchFamily="34" charset="0"/>
              </a:rPr>
              <a:t> </a:t>
            </a:r>
            <a:endParaRPr lang="fr-FR" dirty="0">
              <a:latin typeface="Marianne" panose="02000000000000000000" pitchFamily="2" charset="0"/>
            </a:endParaRP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E83A4E47-213B-DC49-A6B2-85FDD3E0D484}"/>
              </a:ext>
            </a:extLst>
          </p:cNvPr>
          <p:cNvGrpSpPr/>
          <p:nvPr/>
        </p:nvGrpSpPr>
        <p:grpSpPr>
          <a:xfrm>
            <a:off x="502885" y="5714177"/>
            <a:ext cx="2802426" cy="1798983"/>
            <a:chOff x="537599" y="6382599"/>
            <a:chExt cx="2802426" cy="1798983"/>
          </a:xfrm>
        </p:grpSpPr>
        <p:sp>
          <p:nvSpPr>
            <p:cNvPr id="20" name="Sous-titre 2">
              <a:extLst>
                <a:ext uri="{FF2B5EF4-FFF2-40B4-BE49-F238E27FC236}">
                  <a16:creationId xmlns:a16="http://schemas.microsoft.com/office/drawing/2014/main" id="{D414B49F-95C0-C149-9589-F05CC3B7F72C}"/>
                </a:ext>
              </a:extLst>
            </p:cNvPr>
            <p:cNvSpPr txBox="1">
              <a:spLocks/>
            </p:cNvSpPr>
            <p:nvPr/>
          </p:nvSpPr>
          <p:spPr>
            <a:xfrm>
              <a:off x="537599" y="6421213"/>
              <a:ext cx="2760237" cy="1760369"/>
            </a:xfrm>
            <a:prstGeom prst="rect">
              <a:avLst/>
            </a:prstGeom>
            <a:solidFill>
              <a:srgbClr val="E7E8F5"/>
            </a:solidFill>
          </p:spPr>
          <p:txBody>
            <a:bodyPr lIns="144000" tIns="36000" rIns="0" bIns="144000" anchor="t" anchorCtr="0"/>
            <a:lstStyle>
              <a:lvl1pPr marL="0" indent="0" algn="ctr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ts val="0"/>
                </a:spcBef>
              </a:pPr>
              <a:r>
                <a:rPr lang="fr-FR" b="1" dirty="0" smtClean="0">
                  <a:solidFill>
                    <a:srgbClr val="E1000F"/>
                  </a:solidFill>
                  <a:latin typeface="Marianne" panose="02000000000000000000" pitchFamily="2" charset="0"/>
                </a:rPr>
                <a:t>Élèves</a:t>
              </a:r>
              <a:r>
                <a:rPr lang="fr-FR" sz="2400" b="1" dirty="0" smtClean="0">
                  <a:solidFill>
                    <a:srgbClr val="E1000F"/>
                  </a:solidFill>
                  <a:latin typeface="Marianne" panose="02000000000000000000" pitchFamily="2" charset="0"/>
                </a:rPr>
                <a:t> </a:t>
              </a:r>
            </a:p>
            <a:p>
              <a:pPr algn="l">
                <a:lnSpc>
                  <a:spcPct val="100000"/>
                </a:lnSpc>
                <a:spcBef>
                  <a:spcPts val="0"/>
                </a:spcBef>
              </a:pPr>
              <a:r>
                <a:rPr lang="fr-FR" sz="2400" b="1" dirty="0" smtClean="0">
                  <a:solidFill>
                    <a:srgbClr val="E1000F"/>
                  </a:solidFill>
                  <a:latin typeface="Marianne" panose="02000000000000000000" pitchFamily="2" charset="0"/>
                </a:rPr>
                <a:t>5 122</a:t>
              </a:r>
              <a:endParaRPr lang="fr-FR" sz="2400" b="1" dirty="0">
                <a:solidFill>
                  <a:srgbClr val="E1000F"/>
                </a:solidFill>
                <a:latin typeface="Marianne" panose="02000000000000000000" pitchFamily="2" charset="0"/>
              </a:endParaRPr>
            </a:p>
            <a:p>
              <a:pPr algn="l">
                <a:lnSpc>
                  <a:spcPct val="100000"/>
                </a:lnSpc>
                <a:spcBef>
                  <a:spcPts val="0"/>
                </a:spcBef>
              </a:pPr>
              <a:r>
                <a:rPr lang="fr-FR" sz="1200" dirty="0">
                  <a:latin typeface="Marianne" panose="02000000000000000000" pitchFamily="2" charset="0"/>
                </a:rPr>
                <a:t>c</a:t>
              </a:r>
              <a:r>
                <a:rPr lang="fr-FR" sz="1200" dirty="0" smtClean="0">
                  <a:latin typeface="Marianne" panose="02000000000000000000" pitchFamily="2" charset="0"/>
                </a:rPr>
                <a:t>umul sur les 7 derniers jours</a:t>
              </a:r>
              <a:r>
                <a:rPr lang="fr-FR" sz="1400" dirty="0" smtClean="0">
                  <a:latin typeface="Marianne" panose="02000000000000000000" pitchFamily="2" charset="0"/>
                </a:rPr>
                <a:t/>
              </a:r>
              <a:br>
                <a:rPr lang="fr-FR" sz="1400" dirty="0" smtClean="0">
                  <a:latin typeface="Marianne" panose="02000000000000000000" pitchFamily="2" charset="0"/>
                </a:rPr>
              </a:br>
              <a:r>
                <a:rPr lang="fr-FR" sz="1400" dirty="0" smtClean="0">
                  <a:latin typeface="Marianne" panose="02000000000000000000" pitchFamily="2" charset="0"/>
                </a:rPr>
                <a:t>sur 314 723 élèves*,</a:t>
              </a:r>
              <a:br>
                <a:rPr lang="fr-FR" sz="1400" dirty="0" smtClean="0">
                  <a:latin typeface="Marianne" panose="02000000000000000000" pitchFamily="2" charset="0"/>
                </a:rPr>
              </a:br>
              <a:r>
                <a:rPr lang="fr-FR" sz="1400" dirty="0" smtClean="0">
                  <a:latin typeface="Marianne" panose="02000000000000000000" pitchFamily="2" charset="0"/>
                </a:rPr>
                <a:t>soit 1,63 %</a:t>
              </a:r>
              <a:endParaRPr lang="fr-FR" sz="1600" b="1" dirty="0" smtClean="0">
                <a:latin typeface="Marianne" panose="02000000000000000000" pitchFamily="2" charset="0"/>
              </a:endParaRPr>
            </a:p>
            <a:p>
              <a:pPr algn="l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</a:pPr>
              <a:r>
                <a:rPr lang="fr-FR" sz="1200" dirty="0" smtClean="0">
                  <a:latin typeface="Marianne" panose="02000000000000000000" pitchFamily="2" charset="0"/>
                </a:rPr>
                <a:t>(</a:t>
              </a:r>
              <a:r>
                <a:rPr lang="fr-FR" sz="1200" b="1" dirty="0" smtClean="0">
                  <a:solidFill>
                    <a:srgbClr val="E1000F"/>
                  </a:solidFill>
                  <a:latin typeface="Marianne" panose="02000000000000000000" pitchFamily="2" charset="0"/>
                </a:rPr>
                <a:t>+ 753 </a:t>
              </a:r>
              <a:r>
                <a:rPr lang="fr-FR" sz="1200" dirty="0" smtClean="0">
                  <a:latin typeface="Marianne" panose="02000000000000000000" pitchFamily="2" charset="0"/>
                </a:rPr>
                <a:t>en </a:t>
              </a:r>
              <a:r>
                <a:rPr lang="fr-FR" sz="1200" dirty="0">
                  <a:latin typeface="Marianne" panose="02000000000000000000" pitchFamily="2" charset="0"/>
                </a:rPr>
                <a:t>24 h)</a:t>
              </a:r>
            </a:p>
          </p:txBody>
        </p:sp>
        <p:pic>
          <p:nvPicPr>
            <p:cNvPr id="27" name="Image 26">
              <a:extLst>
                <a:ext uri="{FF2B5EF4-FFF2-40B4-BE49-F238E27FC236}">
                  <a16:creationId xmlns:a16="http://schemas.microsoft.com/office/drawing/2014/main" id="{FF97D56A-64E4-7343-B792-550622AA544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793925" y="6382599"/>
              <a:ext cx="546100" cy="571500"/>
            </a:xfrm>
            <a:prstGeom prst="rect">
              <a:avLst/>
            </a:prstGeom>
          </p:spPr>
        </p:pic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7E2F2B67-265A-C244-BA2F-94CEE4EECB52}"/>
              </a:ext>
            </a:extLst>
          </p:cNvPr>
          <p:cNvGrpSpPr/>
          <p:nvPr/>
        </p:nvGrpSpPr>
        <p:grpSpPr>
          <a:xfrm>
            <a:off x="3524142" y="5467485"/>
            <a:ext cx="2914068" cy="2042664"/>
            <a:chOff x="3524142" y="6588906"/>
            <a:chExt cx="2914068" cy="2042664"/>
          </a:xfrm>
        </p:grpSpPr>
        <p:sp>
          <p:nvSpPr>
            <p:cNvPr id="28" name="Sous-titre 2">
              <a:extLst>
                <a:ext uri="{FF2B5EF4-FFF2-40B4-BE49-F238E27FC236}">
                  <a16:creationId xmlns:a16="http://schemas.microsoft.com/office/drawing/2014/main" id="{3B5720E9-D32A-0D40-BB30-9360D2453CD5}"/>
                </a:ext>
              </a:extLst>
            </p:cNvPr>
            <p:cNvSpPr txBox="1">
              <a:spLocks/>
            </p:cNvSpPr>
            <p:nvPr/>
          </p:nvSpPr>
          <p:spPr>
            <a:xfrm>
              <a:off x="3524142" y="6871201"/>
              <a:ext cx="2850154" cy="1760369"/>
            </a:xfrm>
            <a:prstGeom prst="rect">
              <a:avLst/>
            </a:prstGeom>
            <a:solidFill>
              <a:srgbClr val="E7E8F5"/>
            </a:solidFill>
          </p:spPr>
          <p:txBody>
            <a:bodyPr lIns="144000" tIns="36000" rIns="0" bIns="144000" anchor="t" anchorCtr="0"/>
            <a:lstStyle>
              <a:lvl1pPr marL="0" indent="0" algn="ctr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fr-FR" b="1" dirty="0">
                  <a:solidFill>
                    <a:srgbClr val="E1000F"/>
                  </a:solidFill>
                  <a:latin typeface="Marianne" panose="02000000000000000000" pitchFamily="2" charset="0"/>
                </a:rPr>
                <a:t>Personnels</a:t>
              </a:r>
              <a:r>
                <a:rPr lang="fr-FR" sz="2400" b="1" dirty="0">
                  <a:solidFill>
                    <a:srgbClr val="E1000F"/>
                  </a:solidFill>
                  <a:latin typeface="Marianne" panose="02000000000000000000" pitchFamily="2" charset="0"/>
                </a:rPr>
                <a:t> </a:t>
              </a:r>
            </a:p>
            <a:p>
              <a:pPr algn="l">
                <a:lnSpc>
                  <a:spcPct val="100000"/>
                </a:lnSpc>
                <a:spcBef>
                  <a:spcPts val="0"/>
                </a:spcBef>
              </a:pPr>
              <a:r>
                <a:rPr lang="fr-FR" sz="2400" b="1" dirty="0" smtClean="0">
                  <a:solidFill>
                    <a:srgbClr val="E1000F"/>
                  </a:solidFill>
                  <a:latin typeface="Marianne" panose="02000000000000000000" pitchFamily="2" charset="0"/>
                </a:rPr>
                <a:t>370</a:t>
              </a:r>
              <a:r>
                <a:rPr lang="fr-FR" sz="2400" b="1" dirty="0">
                  <a:solidFill>
                    <a:srgbClr val="E1000F"/>
                  </a:solidFill>
                  <a:latin typeface="Marianne" panose="02000000000000000000" pitchFamily="2" charset="0"/>
                </a:rPr>
                <a:t/>
              </a:r>
              <a:br>
                <a:rPr lang="fr-FR" sz="2400" b="1" dirty="0">
                  <a:solidFill>
                    <a:srgbClr val="E1000F"/>
                  </a:solidFill>
                  <a:latin typeface="Marianne" panose="02000000000000000000" pitchFamily="2" charset="0"/>
                </a:rPr>
              </a:br>
              <a:r>
                <a:rPr lang="fr-FR" sz="1200" dirty="0">
                  <a:latin typeface="Marianne" panose="02000000000000000000" pitchFamily="2" charset="0"/>
                </a:rPr>
                <a:t>cumul sur les 7 derniers jours</a:t>
              </a:r>
              <a:endParaRPr lang="fr-FR" sz="1200" dirty="0">
                <a:solidFill>
                  <a:srgbClr val="E1000F"/>
                </a:solidFill>
                <a:latin typeface="Marianne" panose="02000000000000000000" pitchFamily="2" charset="0"/>
              </a:endParaRPr>
            </a:p>
            <a:p>
              <a:pPr algn="l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</a:pPr>
              <a:r>
                <a:rPr lang="fr-FR" sz="1400" b="1" dirty="0">
                  <a:latin typeface="Marianne" panose="02000000000000000000" pitchFamily="2" charset="0"/>
                </a:rPr>
                <a:t>sur </a:t>
              </a:r>
              <a:r>
                <a:rPr lang="fr-FR" sz="1400" b="1" dirty="0" smtClean="0">
                  <a:latin typeface="Marianne" panose="02000000000000000000" pitchFamily="2" charset="0"/>
                </a:rPr>
                <a:t>34 887 personnels*</a:t>
              </a:r>
              <a:r>
                <a:rPr lang="fr-FR" sz="1400" dirty="0" smtClean="0">
                  <a:latin typeface="Marianne" panose="02000000000000000000" pitchFamily="2" charset="0"/>
                </a:rPr>
                <a:t>,</a:t>
              </a:r>
              <a:r>
                <a:rPr lang="fr-FR" sz="1400" b="1" dirty="0">
                  <a:latin typeface="Marianne" panose="02000000000000000000" pitchFamily="2" charset="0"/>
                </a:rPr>
                <a:t/>
              </a:r>
              <a:br>
                <a:rPr lang="fr-FR" sz="1400" b="1" dirty="0">
                  <a:latin typeface="Marianne" panose="02000000000000000000" pitchFamily="2" charset="0"/>
                </a:rPr>
              </a:br>
              <a:r>
                <a:rPr lang="fr-FR" sz="1200" dirty="0">
                  <a:latin typeface="Marianne" panose="02000000000000000000" pitchFamily="2" charset="0"/>
                </a:rPr>
                <a:t>soit</a:t>
              </a:r>
              <a:r>
                <a:rPr lang="fr-FR" sz="1400" dirty="0">
                  <a:latin typeface="Marianne" panose="02000000000000000000" pitchFamily="2" charset="0"/>
                </a:rPr>
                <a:t> </a:t>
              </a:r>
              <a:r>
                <a:rPr lang="fr-FR" sz="1400" b="1" dirty="0" smtClean="0">
                  <a:latin typeface="Marianne" panose="02000000000000000000" pitchFamily="2" charset="0"/>
                </a:rPr>
                <a:t>1,06 %</a:t>
              </a:r>
              <a:endParaRPr lang="fr-FR" sz="1400" b="1" dirty="0">
                <a:latin typeface="Marianne" panose="02000000000000000000" pitchFamily="2" charset="0"/>
              </a:endParaRPr>
            </a:p>
            <a:p>
              <a:pPr algn="l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</a:pPr>
              <a:r>
                <a:rPr lang="fr-FR" sz="1200" dirty="0" smtClean="0">
                  <a:latin typeface="Marianne" panose="02000000000000000000" pitchFamily="2" charset="0"/>
                </a:rPr>
                <a:t>(</a:t>
              </a:r>
              <a:r>
                <a:rPr lang="fr-FR" sz="1200" b="1" dirty="0" smtClean="0">
                  <a:solidFill>
                    <a:srgbClr val="E1000F"/>
                  </a:solidFill>
                  <a:latin typeface="Marianne" panose="02000000000000000000" pitchFamily="2" charset="0"/>
                </a:rPr>
                <a:t>+ 70 </a:t>
              </a:r>
              <a:r>
                <a:rPr lang="fr-FR" sz="1200" dirty="0" smtClean="0">
                  <a:latin typeface="Marianne" panose="02000000000000000000" pitchFamily="2" charset="0"/>
                </a:rPr>
                <a:t>en </a:t>
              </a:r>
              <a:r>
                <a:rPr lang="fr-FR" sz="1200" dirty="0">
                  <a:latin typeface="Marianne" panose="02000000000000000000" pitchFamily="2" charset="0"/>
                </a:rPr>
                <a:t>24 h)</a:t>
              </a:r>
            </a:p>
            <a:p>
              <a:pPr algn="l">
                <a:lnSpc>
                  <a:spcPct val="100000"/>
                </a:lnSpc>
                <a:spcBef>
                  <a:spcPts val="0"/>
                </a:spcBef>
              </a:pPr>
              <a:endParaRPr lang="fr-FR" sz="1400" b="1" dirty="0">
                <a:solidFill>
                  <a:srgbClr val="E1000F"/>
                </a:solidFill>
                <a:latin typeface="Marianne" panose="02000000000000000000" pitchFamily="2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ADED8EB-4698-694F-BF45-305118E6FFCC}"/>
                </a:ext>
              </a:extLst>
            </p:cNvPr>
            <p:cNvSpPr/>
            <p:nvPr/>
          </p:nvSpPr>
          <p:spPr>
            <a:xfrm>
              <a:off x="3528123" y="6868983"/>
              <a:ext cx="61457" cy="1760369"/>
            </a:xfrm>
            <a:prstGeom prst="rect">
              <a:avLst/>
            </a:prstGeom>
            <a:solidFill>
              <a:srgbClr val="0000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30" name="Image 29">
              <a:extLst>
                <a:ext uri="{FF2B5EF4-FFF2-40B4-BE49-F238E27FC236}">
                  <a16:creationId xmlns:a16="http://schemas.microsoft.com/office/drawing/2014/main" id="{82FA1B07-E3F6-7A48-9928-9518858D29D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892110" y="6588906"/>
              <a:ext cx="546100" cy="812800"/>
            </a:xfrm>
            <a:prstGeom prst="rect">
              <a:avLst/>
            </a:prstGeom>
          </p:spPr>
        </p:pic>
      </p:grpSp>
      <p:sp>
        <p:nvSpPr>
          <p:cNvPr id="23" name="Sous-titre 2">
            <a:extLst>
              <a:ext uri="{FF2B5EF4-FFF2-40B4-BE49-F238E27FC236}">
                <a16:creationId xmlns:a16="http://schemas.microsoft.com/office/drawing/2014/main" id="{6B0FCB30-3E6F-1741-951C-C3AD73C964FD}"/>
              </a:ext>
            </a:extLst>
          </p:cNvPr>
          <p:cNvSpPr txBox="1">
            <a:spLocks/>
          </p:cNvSpPr>
          <p:nvPr/>
        </p:nvSpPr>
        <p:spPr>
          <a:xfrm>
            <a:off x="471987" y="7572003"/>
            <a:ext cx="5966224" cy="288480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800" dirty="0">
                <a:latin typeface="Marianne" panose="02000000000000000000" pitchFamily="2" charset="0"/>
              </a:rPr>
              <a:t>Les élèves tenus de rester à leur domicile bénéficient de la continuité pédagogique assurée par leurs professeurs</a:t>
            </a:r>
            <a:r>
              <a:rPr lang="fr-FR" sz="800" dirty="0" smtClean="0">
                <a:latin typeface="Marianne" panose="02000000000000000000" pitchFamily="2" charset="0"/>
              </a:rPr>
              <a:t>.</a:t>
            </a:r>
            <a:br>
              <a:rPr lang="fr-FR" sz="800" dirty="0" smtClean="0">
                <a:latin typeface="Marianne" panose="02000000000000000000" pitchFamily="2" charset="0"/>
              </a:rPr>
            </a:br>
            <a:r>
              <a:rPr lang="fr-FR" sz="800" dirty="0" smtClean="0">
                <a:latin typeface="Marianne" panose="02000000000000000000" pitchFamily="2" charset="0"/>
              </a:rPr>
              <a:t>* </a:t>
            </a:r>
            <a:r>
              <a:rPr lang="fr-FR" sz="800" i="1" dirty="0" smtClean="0">
                <a:latin typeface="Marianne" panose="02000000000000000000" pitchFamily="2" charset="0"/>
              </a:rPr>
              <a:t>Chiffres basés sur la déclaration volontaire </a:t>
            </a:r>
            <a:r>
              <a:rPr lang="fr-FR" sz="800" i="1" dirty="0">
                <a:latin typeface="Marianne" panose="02000000000000000000" pitchFamily="2" charset="0"/>
              </a:rPr>
              <a:t>des intéressés dans le respect de la confidentialité </a:t>
            </a:r>
            <a:r>
              <a:rPr lang="fr-FR" sz="800" i="1" dirty="0" smtClean="0">
                <a:latin typeface="Marianne" panose="02000000000000000000" pitchFamily="2" charset="0"/>
              </a:rPr>
              <a:t>médicale.</a:t>
            </a:r>
          </a:p>
          <a:p>
            <a:pPr algn="l"/>
            <a:endParaRPr lang="fr-FR" sz="800" dirty="0">
              <a:latin typeface="Marianne" panose="02000000000000000000" pitchFamily="2" charset="0"/>
            </a:endParaRPr>
          </a:p>
          <a:p>
            <a:pPr algn="l"/>
            <a:endParaRPr lang="fr-FR" sz="800" dirty="0" smtClean="0">
              <a:latin typeface="Marianne" panose="02000000000000000000" pitchFamily="2" charset="0"/>
            </a:endParaRPr>
          </a:p>
        </p:txBody>
      </p:sp>
      <p:pic>
        <p:nvPicPr>
          <p:cNvPr id="26" name="Image 25">
            <a:extLst>
              <a:ext uri="{FF2B5EF4-FFF2-40B4-BE49-F238E27FC236}">
                <a16:creationId xmlns:a16="http://schemas.microsoft.com/office/drawing/2014/main" id="{79DCB70E-5F3A-9142-A144-6BD563E682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71084" y="2944430"/>
            <a:ext cx="1282700" cy="774700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C6C2520C-A26A-2E4F-BD70-C6584690554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14374" y="2913116"/>
            <a:ext cx="1143000" cy="939800"/>
          </a:xfrm>
          <a:prstGeom prst="rect">
            <a:avLst/>
          </a:prstGeom>
        </p:spPr>
      </p:pic>
      <p:sp>
        <p:nvSpPr>
          <p:cNvPr id="22" name="Espace réservé du pied de page 3">
            <a:extLst>
              <a:ext uri="{FF2B5EF4-FFF2-40B4-BE49-F238E27FC236}">
                <a16:creationId xmlns:a16="http://schemas.microsoft.com/office/drawing/2014/main" id="{CCA9D450-645F-7149-8576-F7E005803F3F}"/>
              </a:ext>
            </a:extLst>
          </p:cNvPr>
          <p:cNvSpPr txBox="1">
            <a:spLocks/>
          </p:cNvSpPr>
          <p:nvPr/>
        </p:nvSpPr>
        <p:spPr>
          <a:xfrm>
            <a:off x="520261" y="8243963"/>
            <a:ext cx="5915025" cy="5621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900" b="1" baseline="0" dirty="0">
              <a:latin typeface="Marianne" panose="02000000000000000000" pitchFamily="50" charset="0"/>
            </a:endParaRPr>
          </a:p>
        </p:txBody>
      </p:sp>
      <p:sp>
        <p:nvSpPr>
          <p:cNvPr id="31" name="Espace réservé du pied de page 3">
            <a:extLst>
              <a:ext uri="{FF2B5EF4-FFF2-40B4-BE49-F238E27FC236}">
                <a16:creationId xmlns:a16="http://schemas.microsoft.com/office/drawing/2014/main" id="{2C1B4084-232B-344B-9CF1-7808B78FB94F}"/>
              </a:ext>
            </a:extLst>
          </p:cNvPr>
          <p:cNvSpPr txBox="1">
            <a:spLocks/>
          </p:cNvSpPr>
          <p:nvPr/>
        </p:nvSpPr>
        <p:spPr>
          <a:xfrm rot="16200000">
            <a:off x="-1509817" y="7656571"/>
            <a:ext cx="3690357" cy="11934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600" baseline="0" dirty="0">
                <a:latin typeface="Marianne" panose="02000000000000000000" pitchFamily="2" charset="0"/>
              </a:rPr>
              <a:t>Sources : Ministère de l’Éducation nationale, de la Jeunesse et des Sports</a:t>
            </a:r>
          </a:p>
        </p:txBody>
      </p:sp>
      <p:sp>
        <p:nvSpPr>
          <p:cNvPr id="32" name="Sous-titre 2">
            <a:extLst>
              <a:ext uri="{FF2B5EF4-FFF2-40B4-BE49-F238E27FC236}">
                <a16:creationId xmlns:a16="http://schemas.microsoft.com/office/drawing/2014/main" id="{B487C43A-DE9F-A940-97A6-9D2C9DA49941}"/>
              </a:ext>
            </a:extLst>
          </p:cNvPr>
          <p:cNvSpPr txBox="1">
            <a:spLocks/>
          </p:cNvSpPr>
          <p:nvPr/>
        </p:nvSpPr>
        <p:spPr>
          <a:xfrm>
            <a:off x="5104572" y="1261672"/>
            <a:ext cx="1269724" cy="462360"/>
          </a:xfrm>
          <a:prstGeom prst="rect">
            <a:avLst/>
          </a:prstGeom>
          <a:solidFill>
            <a:srgbClr val="000091"/>
          </a:solidFill>
        </p:spPr>
        <p:txBody>
          <a:bodyPr lIns="144000" tIns="144000" rIns="144000" bIns="144000"/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>
                <a:solidFill>
                  <a:schemeClr val="bg1"/>
                </a:solidFill>
                <a:latin typeface="Marianne ExtraBold" panose="02000000000000000000" pitchFamily="2" charset="0"/>
                <a:cs typeface="Arial" panose="020B0604020202020204" pitchFamily="34" charset="0"/>
              </a:rPr>
              <a:t>COVID-19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ADED8EB-4698-694F-BF45-305118E6FFCC}"/>
              </a:ext>
            </a:extLst>
          </p:cNvPr>
          <p:cNvSpPr/>
          <p:nvPr/>
        </p:nvSpPr>
        <p:spPr>
          <a:xfrm>
            <a:off x="471986" y="5752791"/>
            <a:ext cx="61457" cy="1760369"/>
          </a:xfrm>
          <a:prstGeom prst="rect">
            <a:avLst/>
          </a:prstGeom>
          <a:solidFill>
            <a:srgbClr val="000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660757-3725-7845-948E-79B3B2D18A68}"/>
              </a:ext>
            </a:extLst>
          </p:cNvPr>
          <p:cNvSpPr/>
          <p:nvPr/>
        </p:nvSpPr>
        <p:spPr>
          <a:xfrm>
            <a:off x="4142261" y="3430890"/>
            <a:ext cx="64662" cy="1876081"/>
          </a:xfrm>
          <a:prstGeom prst="rect">
            <a:avLst/>
          </a:prstGeom>
          <a:solidFill>
            <a:srgbClr val="000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472937" y="9246064"/>
            <a:ext cx="5846968" cy="276166"/>
          </a:xfrm>
          <a:prstGeom prst="rect">
            <a:avLst/>
          </a:prstGeom>
          <a:solidFill>
            <a:srgbClr val="E7E8F5"/>
          </a:solidFill>
        </p:spPr>
        <p:txBody>
          <a:bodyPr lIns="144000" tIns="144000" rIns="144000" bIns="144000" anchor="ctr"/>
          <a:lstStyle>
            <a:defPPr>
              <a:defRPr lang="fr-FR"/>
            </a:defPPr>
            <a:lvl1pPr marL="228600" indent="0" defTabSz="68580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Font typeface="Arial" panose="020B0604020202020204" pitchFamily="34" charset="0"/>
              <a:buNone/>
              <a:defRPr sz="900">
                <a:latin typeface="Marianne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  <a:lvl2pPr marL="3429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/>
            </a:lvl2pPr>
            <a:lvl3pPr marL="6858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/>
            </a:lvl3pPr>
            <a:lvl4pPr marL="10287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4pPr>
            <a:lvl5pPr marL="13716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5pPr>
            <a:lvl6pPr marL="17145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6pPr>
            <a:lvl7pPr marL="20574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7pPr>
            <a:lvl8pPr marL="24003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8pPr>
            <a:lvl9pPr marL="27432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9pPr>
          </a:lstStyle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fr-FR" dirty="0" smtClean="0"/>
              <a:t>Retrouvez toutes les données officielles </a:t>
            </a:r>
            <a:r>
              <a:rPr lang="fr-FR" b="1" dirty="0"/>
              <a:t>:  </a:t>
            </a:r>
            <a:r>
              <a:rPr lang="fr-FR" b="1" dirty="0">
                <a:hlinkClick r:id="rId7"/>
              </a:rPr>
              <a:t>https://</a:t>
            </a:r>
            <a:r>
              <a:rPr lang="fr-FR" b="1" dirty="0" smtClean="0">
                <a:hlinkClick r:id="rId7"/>
              </a:rPr>
              <a:t>dashboard.covid19.data.gouv.fr/suivi-vaccination?location=FRA</a:t>
            </a:r>
            <a:r>
              <a:rPr lang="fr-FR" b="1" dirty="0" smtClean="0"/>
              <a:t> </a:t>
            </a:r>
            <a:endParaRPr lang="fr-FR" b="1" dirty="0">
              <a:solidFill>
                <a:srgbClr val="00009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96EAAC6-6C6A-0F45-9139-64CFF34BE90D}"/>
              </a:ext>
            </a:extLst>
          </p:cNvPr>
          <p:cNvSpPr/>
          <p:nvPr/>
        </p:nvSpPr>
        <p:spPr>
          <a:xfrm>
            <a:off x="459270" y="9239532"/>
            <a:ext cx="56256" cy="282697"/>
          </a:xfrm>
          <a:prstGeom prst="rect">
            <a:avLst/>
          </a:prstGeom>
          <a:solidFill>
            <a:srgbClr val="0000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843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4396</TotalTime>
  <Words>71</Words>
  <Application>Microsoft Office PowerPoint</Application>
  <PresentationFormat>Format A4 (210 x 297 mm)</PresentationFormat>
  <Paragraphs>21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Marianne</vt:lpstr>
      <vt:lpstr>Marianne ExtraBold</vt:lpstr>
      <vt:lpstr>Times New Roman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 Office User</dc:creator>
  <cp:lastModifiedBy>Rectorat</cp:lastModifiedBy>
  <cp:revision>384</cp:revision>
  <cp:lastPrinted>2021-05-06T16:26:28Z</cp:lastPrinted>
  <dcterms:created xsi:type="dcterms:W3CDTF">2020-09-15T08:51:26Z</dcterms:created>
  <dcterms:modified xsi:type="dcterms:W3CDTF">2022-02-04T16:32:15Z</dcterms:modified>
</cp:coreProperties>
</file>