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1300" r:id="rId3"/>
    <p:sldId id="1307" r:id="rId5"/>
    <p:sldId id="1334" r:id="rId6"/>
    <p:sldId id="1309" r:id="rId7"/>
    <p:sldId id="1310" r:id="rId8"/>
    <p:sldId id="1353" r:id="rId9"/>
    <p:sldId id="1354" r:id="rId10"/>
    <p:sldId id="1355" r:id="rId11"/>
    <p:sldId id="1356" r:id="rId12"/>
    <p:sldId id="1357" r:id="rId13"/>
    <p:sldId id="1358" r:id="rId14"/>
    <p:sldId id="1359" r:id="rId15"/>
    <p:sldId id="1360" r:id="rId16"/>
    <p:sldId id="1361" r:id="rId17"/>
  </p:sldIdLst>
  <p:sldSz cx="12192000" cy="6858000"/>
  <p:notesSz cx="6798945" cy="992949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7800"/>
    <a:srgbClr val="BC8F00"/>
    <a:srgbClr val="FFD961"/>
    <a:srgbClr val="CFC4DA"/>
    <a:srgbClr val="D3C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58404" autoAdjust="0"/>
  </p:normalViewPr>
  <p:slideViewPr>
    <p:cSldViewPr snapToGrid="0">
      <p:cViewPr>
        <p:scale>
          <a:sx n="60" d="100"/>
          <a:sy n="60" d="100"/>
        </p:scale>
        <p:origin x="-1190" y="1118"/>
      </p:cViewPr>
      <p:guideLst>
        <p:guide orient="horz" pos="2160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FA9F0-1070-4640-8AD8-1E157820C08F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A6C7C-58A4-42FD-B6CA-F91051949C2D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BBAA2-7024-45CD-A088-C8F709259045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0C48E-B7FE-4CC3-B5DE-65113A0EAC00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2F4DD-47E3-4322-BBF5-45C4CE7195C0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0B526-910C-4D78-915E-EF5F69A0D308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30822-2831-4F3F-890F-7507F8002C1E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D17C4-C42C-48FC-82CD-764CFDDC9764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C025F-3B9B-4225-A242-9D6267B527D1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47BF-9353-450B-9F79-53C35529F5B6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D6678-1D51-4B58-91EE-10BA2B554BFB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E2BB-C26F-4081-A650-E09CE1A96219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1CA58-1122-4E71-8B6D-1C21CF32CBA2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  <a:p>
            <a:pPr lvl="1"/>
            <a:r>
              <a:rPr lang="fr-FR"/>
              <a:t>Deuxième niveau</a:t>
            </a:r>
            <a:endParaRPr lang="fr-FR"/>
          </a:p>
          <a:p>
            <a:pPr lvl="2"/>
            <a:r>
              <a:rPr lang="fr-FR"/>
              <a:t>Troisième niveau</a:t>
            </a:r>
            <a:endParaRPr lang="fr-FR"/>
          </a:p>
          <a:p>
            <a:pPr lvl="3"/>
            <a:r>
              <a:rPr lang="fr-FR"/>
              <a:t>Quatrième niveau</a:t>
            </a:r>
            <a:endParaRPr lang="fr-FR"/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1B57-E674-4503-BE76-F47F7482FD52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AF2A2-2709-4C4F-84E4-A1F2B447ACF7}" type="slidenum">
              <a:rPr lang="fr-FR" altLang="fr-FR"/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fr-FR" altLang="fr-FR"/>
              <a:t>Modifiez le style du titre</a:t>
            </a:r>
            <a:endParaRPr lang="fr-FR" altLang="fr-FR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fr-FR" altLang="fr-FR"/>
              <a:t>Modifiez les styles du texte du masque</a:t>
            </a:r>
            <a:endParaRPr lang="fr-FR" altLang="fr-FR"/>
          </a:p>
          <a:p>
            <a:pPr lvl="1"/>
            <a:r>
              <a:rPr lang="fr-FR" altLang="fr-FR"/>
              <a:t>Deuxième niveau</a:t>
            </a:r>
            <a:endParaRPr lang="fr-FR" altLang="fr-FR"/>
          </a:p>
          <a:p>
            <a:pPr lvl="2"/>
            <a:r>
              <a:rPr lang="fr-FR" altLang="fr-FR"/>
              <a:t>Troisième niveau</a:t>
            </a:r>
            <a:endParaRPr lang="fr-FR" altLang="fr-FR"/>
          </a:p>
          <a:p>
            <a:pPr lvl="3"/>
            <a:r>
              <a:rPr lang="fr-FR" altLang="fr-FR"/>
              <a:t>Quatrième niveau</a:t>
            </a:r>
            <a:endParaRPr lang="fr-FR" altLang="fr-FR"/>
          </a:p>
          <a:p>
            <a:pPr lvl="4"/>
            <a:r>
              <a:rPr lang="fr-FR" altLang="fr-FR"/>
              <a:t>Cinquième niveau</a:t>
            </a:r>
            <a:endParaRPr lang="fr-FR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21A968C-F7A8-4596-A645-6DC8A9BBE5B6}" type="slidenum">
              <a:rPr lang="fr-FR" altLang="fr-FR"/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39140" y="1863090"/>
            <a:ext cx="10201275" cy="2016125"/>
          </a:xfrm>
        </p:spPr>
        <p:txBody>
          <a:bodyPr/>
          <a:lstStyle/>
          <a:p>
            <a:r>
              <a:rPr lang="fr-FR" sz="3200" b="1" dirty="0" smtClean="0">
                <a:solidFill>
                  <a:srgbClr val="7030A0"/>
                </a:solidFill>
              </a:rPr>
              <a:t>Les ménages pauvres et modestes de la France contemporaine : entre pratiques d’adaptation, phénomène de résilience et «approche capacitante»</a:t>
            </a:r>
            <a:br>
              <a:rPr lang="fr-FR" sz="4000" dirty="0" smtClean="0">
                <a:solidFill>
                  <a:srgbClr val="C00000"/>
                </a:solidFill>
              </a:rPr>
            </a:br>
            <a:endParaRPr lang="fr-FR" sz="4000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50365" y="3878580"/>
            <a:ext cx="8534400" cy="2336800"/>
          </a:xfrm>
        </p:spPr>
        <p:txBody>
          <a:bodyPr/>
          <a:lstStyle/>
          <a:p>
            <a:r>
              <a:rPr lang="fr-FR" sz="2000" dirty="0" smtClean="0"/>
              <a:t>Claire AUZURET, Docteure en sociologie, Université de Nantes - CENS - UMR 6025 et </a:t>
            </a:r>
            <a:r>
              <a:rPr lang="fr-FR" sz="2000" dirty="0"/>
              <a:t>pour l’équipe </a:t>
            </a:r>
            <a:r>
              <a:rPr lang="fr-FR" sz="2000" dirty="0" smtClean="0"/>
              <a:t>du projet de </a:t>
            </a:r>
            <a:r>
              <a:rPr lang="fr-FR" sz="2000" dirty="0"/>
              <a:t>recherche « Gouvernance </a:t>
            </a:r>
            <a:r>
              <a:rPr lang="fr-FR" sz="2000" dirty="0" smtClean="0"/>
              <a:t>multi-niveaux </a:t>
            </a:r>
            <a:r>
              <a:rPr lang="fr-FR" sz="2000" dirty="0"/>
              <a:t>et Stratégie nationale de prévention </a:t>
            </a:r>
            <a:r>
              <a:rPr lang="fr-FR" sz="2000" dirty="0" smtClean="0"/>
              <a:t>et de lutte contre la pauvreté (</a:t>
            </a:r>
            <a:r>
              <a:rPr lang="fr-FR" sz="2000" dirty="0" err="1" smtClean="0"/>
              <a:t>SNPLP</a:t>
            </a:r>
            <a:r>
              <a:rPr lang="fr-FR" sz="2000" dirty="0" smtClean="0"/>
              <a:t>) </a:t>
            </a:r>
            <a:r>
              <a:rPr lang="fr-FR" sz="2000" dirty="0"/>
              <a:t>»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1041149" y="5484398"/>
            <a:ext cx="9752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Séminaire participatif «Vulnérabilité, résistance, résilience»</a:t>
            </a:r>
            <a:endParaRPr lang="fr-FR" b="1" dirty="0" smtClean="0"/>
          </a:p>
          <a:p>
            <a:pPr algn="ctr"/>
            <a:r>
              <a:rPr lang="fr-FR" b="1" dirty="0" smtClean="0">
                <a:solidFill>
                  <a:srgbClr val="7030A0"/>
                </a:solidFill>
                <a:latin typeface="Calibri" panose="020F0502020204030204"/>
                <a:cs typeface="Calibri" panose="020F0502020204030204"/>
              </a:rPr>
              <a:t>É</a:t>
            </a:r>
            <a:r>
              <a:rPr lang="fr-FR" b="1" dirty="0" smtClean="0">
                <a:solidFill>
                  <a:srgbClr val="7030A0"/>
                </a:solidFill>
              </a:rPr>
              <a:t>cole </a:t>
            </a:r>
            <a:r>
              <a:rPr lang="fr-FR" b="1" dirty="0">
                <a:solidFill>
                  <a:srgbClr val="7030A0"/>
                </a:solidFill>
              </a:rPr>
              <a:t>Nationale de Commerce, Paris, 18 mars 2022 </a:t>
            </a:r>
            <a:r>
              <a:rPr lang="fr-FR" b="1" i="1" dirty="0">
                <a:solidFill>
                  <a:srgbClr val="7030A0"/>
                </a:solidFill>
              </a:rPr>
              <a:t> </a:t>
            </a:r>
            <a:endParaRPr lang="fr-FR" dirty="0">
              <a:solidFill>
                <a:srgbClr val="7030A0"/>
              </a:solidFill>
            </a:endParaRPr>
          </a:p>
          <a:p>
            <a:pPr algn="ctr"/>
            <a:endParaRPr lang="fr-FR" dirty="0" smtClean="0"/>
          </a:p>
        </p:txBody>
      </p:sp>
      <p:grpSp>
        <p:nvGrpSpPr>
          <p:cNvPr id="6" name="Groupe 5"/>
          <p:cNvGrpSpPr/>
          <p:nvPr/>
        </p:nvGrpSpPr>
        <p:grpSpPr>
          <a:xfrm>
            <a:off x="4667885" y="438150"/>
            <a:ext cx="7289800" cy="1016000"/>
            <a:chOff x="0" y="0"/>
            <a:chExt cx="4921250" cy="742581"/>
          </a:xfrm>
        </p:grpSpPr>
        <p:pic>
          <p:nvPicPr>
            <p:cNvPr id="7" name="Image 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1178560" y="133667"/>
              <a:ext cx="1279525" cy="36703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" name="Image 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107315"/>
              <a:ext cx="570865" cy="419735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" name="Image 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312285" y="0"/>
              <a:ext cx="608965" cy="541337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 rotWithShape="1">
            <a:blip r:embed="rId4"/>
            <a:srcRect r="76328" b="68674"/>
            <a:stretch>
              <a:fillRect/>
            </a:stretch>
          </p:blipFill>
          <p:spPr>
            <a:xfrm>
              <a:off x="3065780" y="0"/>
              <a:ext cx="747784" cy="742581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100" name="Picture 99"/>
          <p:cNvPicPr/>
          <p:nvPr/>
        </p:nvPicPr>
        <p:blipFill>
          <a:blip r:embed="rId5"/>
          <a:stretch>
            <a:fillRect/>
          </a:stretch>
        </p:blipFill>
        <p:spPr>
          <a:xfrm>
            <a:off x="123825" y="268605"/>
            <a:ext cx="2045970" cy="10788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Picture 100"/>
          <p:cNvPicPr/>
          <p:nvPr/>
        </p:nvPicPr>
        <p:blipFill>
          <a:blip r:embed="rId6"/>
          <a:stretch>
            <a:fillRect/>
          </a:stretch>
        </p:blipFill>
        <p:spPr>
          <a:xfrm>
            <a:off x="2378075" y="621030"/>
            <a:ext cx="1864995" cy="4660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200" y="159385"/>
            <a:ext cx="11976100" cy="1346200"/>
          </a:xfrm>
        </p:spPr>
        <p:txBody>
          <a:bodyPr>
            <a:noAutofit/>
          </a:bodyPr>
          <a:lstStyle/>
          <a:p>
            <a:pPr marL="514350" algn="just"/>
            <a:r>
              <a:rPr lang="fr-FR" sz="30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3. Les relations entre les composantes de la perspective d’investissement social (peIS) de la SNPLP et la notion de résilience </a:t>
            </a:r>
            <a:r>
              <a:rPr lang="fr-FR" sz="3000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(1/2)</a:t>
            </a:r>
            <a:endParaRPr lang="fr-FR" sz="30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200" y="1505585"/>
            <a:ext cx="11976100" cy="5225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8795">
              <a:buFont typeface="Wingdings" panose="05000000000000000000" pitchFamily="2" charset="2"/>
              <a:buChar char="§"/>
            </a:pP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intentions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promoteurs de la SNPLP apparaissent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influencées par la </a:t>
            </a:r>
            <a:r>
              <a:rPr lang="fr-FR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peIS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(Dufour et al., 2008 ; Nicole-</a:t>
            </a:r>
            <a:r>
              <a:rPr lang="fr-F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Drancourt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2015).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Font typeface="Wingdings" panose="05000000000000000000" pitchFamily="2" charset="2"/>
              <a:buNone/>
            </a:pP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Pour les tenants de cette perspective, les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dépenses sociales doivent venir en soutien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à la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création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au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développement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à la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mobilisation du capital humain et des capabilités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Font typeface="Wingdings" panose="05000000000000000000" pitchFamily="2" charset="2"/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Cette perspective prône de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soutenir l’autonomie et les compétences individuelles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dans une visée de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développement du pouvoir d’agir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des individus (Sen, 1985).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Font typeface="Wingdings" panose="05000000000000000000" pitchFamily="2" charset="2"/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dimension « capacitante »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de la peIS est congruente avec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celle de prévention,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de manière à éviter la reproduction de la pauvreté.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200" y="159385"/>
            <a:ext cx="11976100" cy="1288415"/>
          </a:xfrm>
        </p:spPr>
        <p:txBody>
          <a:bodyPr>
            <a:noAutofit/>
          </a:bodyPr>
          <a:lstStyle/>
          <a:p>
            <a:pPr marL="514350" algn="just"/>
            <a:r>
              <a:rPr lang="fr-FR" sz="30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3. Les relations entre les composantes de la perspective d’investissement social (peIS) de la SNPLP et la notion de résilience </a:t>
            </a:r>
            <a:r>
              <a:rPr lang="fr-FR" sz="3000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(2/2)</a:t>
            </a:r>
            <a:endParaRPr lang="fr-FR" sz="30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200" y="1447800"/>
            <a:ext cx="11976100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8795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Cette 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perspective préconise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d’accompagner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individus 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dans leurs parcours de vie, en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investissant dans le développement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de leurs compétences et autonomie dès l’enfance et dans le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maintien et le renouvellement 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celles-ci tout au long de la vie =&gt; accent mis sur la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notion de parcours de vie 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Avenel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al., 2017).</a:t>
            </a: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Cette perspective mise en particulier sur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l’enfance et la jeunesse.</a:t>
            </a: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Font typeface="Wingdings" panose="05000000000000000000" pitchFamily="2" charset="2"/>
              <a:buNone/>
            </a:pP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</a:t>
            </a:r>
            <a:r>
              <a:rPr lang="fr-F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peIS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accorde une place particulière aux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politiques actives liés à l’emploi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Font typeface="Wingdings" panose="05000000000000000000" pitchFamily="2" charset="2"/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Avec cette perspective, l’ensemble des difficultés rencontrées par les personnes à un instant T doivent être prise en compte, pour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enrayer un phénomène de causalité circulaire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notamment en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soutenant les capacités de résilience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individus face aux épreuves de la vie (</a:t>
            </a:r>
            <a:r>
              <a:rPr lang="fr-F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Pnud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2014 ; </a:t>
            </a:r>
            <a:r>
              <a:rPr lang="fr-F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Rosanvallon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2021).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diffusion de cette perspective passe par un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processus de remaniement cognitif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200" y="159385"/>
            <a:ext cx="11976100" cy="539115"/>
          </a:xfrm>
        </p:spPr>
        <p:txBody>
          <a:bodyPr>
            <a:noAutofit/>
          </a:bodyPr>
          <a:lstStyle/>
          <a:p>
            <a:pPr marL="514350"/>
            <a:r>
              <a:rPr lang="fr-FR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Conclusion</a:t>
            </a:r>
            <a:endParaRPr lang="fr-FR" sz="36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200" y="774700"/>
            <a:ext cx="11976100" cy="575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5895" indent="0">
              <a:buNone/>
            </a:pP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Appréhension de la notion de résilience à l’aide de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différents exemples</a:t>
            </a: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(pratiques déployées par les ménages, modalités du « halo » de la pauvreté, composantes de la </a:t>
            </a:r>
            <a:r>
              <a:rPr lang="fr-F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peIS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).</a:t>
            </a: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Il me semble que la notion de résilience peut être entendue de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différents manières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18845" lvl="1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tant que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formes d’adaptation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aux aléas de la vie =&gt; un roseau </a:t>
            </a:r>
            <a:r>
              <a:rPr lang="fr-FR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qui plie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18845" lvl="1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termes de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pratiques accommodantes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face aux adversités de la vie dans une logique d’habituation à la pauvreté =&gt; un roseau </a:t>
            </a:r>
            <a:r>
              <a:rPr lang="fr-FR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qui se plie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18845" lvl="1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termes d’anticipation de risques face à la pauvreté =&gt; un roseau qui </a:t>
            </a:r>
            <a:r>
              <a:rPr lang="fr-FR" sz="20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envisage de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se) plier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Deux questions : 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18845" lvl="1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Résilience : capacité des individus à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absorber/surmonter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chocs ou phénomène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d’acceptation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(à la soumission) ?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18845" lvl="1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Résilience : à partir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quel moment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 lieu de (se) plier, le roseau </a:t>
            </a:r>
            <a:r>
              <a:rPr lang="fr-FR" sz="20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peut et/ou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va (se) rompre ?</a:t>
            </a:r>
            <a:endParaRPr lang="fr-F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200" y="159385"/>
            <a:ext cx="11976100" cy="539115"/>
          </a:xfrm>
        </p:spPr>
        <p:txBody>
          <a:bodyPr>
            <a:noAutofit/>
          </a:bodyPr>
          <a:lstStyle/>
          <a:p>
            <a:pPr marL="514350"/>
            <a:r>
              <a:rPr lang="fr-FR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Bibliographie </a:t>
            </a:r>
            <a:r>
              <a:rPr lang="fr-FR" sz="3600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(1/2)</a:t>
            </a:r>
            <a:endParaRPr lang="fr-FR" sz="36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200" y="774700"/>
            <a:ext cx="119761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5895" indent="0">
              <a:buNone/>
            </a:pPr>
            <a:endParaRPr lang="fr-FR" sz="1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 smtClean="0"/>
              <a:t>ARENES</a:t>
            </a:r>
            <a:r>
              <a:rPr lang="fr-FR" sz="1500" dirty="0" smtClean="0"/>
              <a:t> </a:t>
            </a:r>
            <a:r>
              <a:rPr lang="fr-FR" sz="1500" dirty="0"/>
              <a:t>et Chaire </a:t>
            </a:r>
            <a:r>
              <a:rPr lang="fr-FR" sz="1500" dirty="0" err="1"/>
              <a:t>TMAP</a:t>
            </a:r>
            <a:r>
              <a:rPr lang="fr-FR" sz="1500" dirty="0"/>
              <a:t> Sciences Po Rennes [avec Eileen MICHEL, Yann LE BODO, Françoise JABOT, </a:t>
            </a:r>
            <a:r>
              <a:rPr lang="fr-FR" sz="1500" dirty="0" err="1"/>
              <a:t>Alessia</a:t>
            </a:r>
            <a:r>
              <a:rPr lang="fr-FR" sz="1500" dirty="0"/>
              <a:t> </a:t>
            </a:r>
            <a:r>
              <a:rPr lang="fr-FR" sz="1500" dirty="0" err="1"/>
              <a:t>LEFÉBURE</a:t>
            </a:r>
            <a:r>
              <a:rPr lang="fr-FR" sz="1500" dirty="0"/>
              <a:t>, (Marc </a:t>
            </a:r>
            <a:r>
              <a:rPr lang="fr-FR" sz="1500" dirty="0" err="1"/>
              <a:t>ROUZEAU</a:t>
            </a:r>
            <a:r>
              <a:rPr lang="fr-FR" sz="1500" dirty="0"/>
              <a:t> (</a:t>
            </a:r>
            <a:r>
              <a:rPr lang="fr-FR" sz="1500" dirty="0" err="1"/>
              <a:t>coord</a:t>
            </a:r>
            <a:r>
              <a:rPr lang="fr-FR" sz="1500" dirty="0"/>
              <a:t>.) et Romain PASQUIER (</a:t>
            </a:r>
            <a:r>
              <a:rPr lang="fr-FR" sz="1500" dirty="0" err="1"/>
              <a:t>dir</a:t>
            </a:r>
            <a:r>
              <a:rPr lang="fr-FR" sz="1500" dirty="0"/>
              <a:t>.))], </a:t>
            </a:r>
            <a:r>
              <a:rPr lang="fr-FR" sz="1500" i="1" dirty="0"/>
              <a:t>La gouvernance </a:t>
            </a:r>
            <a:r>
              <a:rPr lang="fr-FR" sz="1500" i="1" dirty="0" smtClean="0"/>
              <a:t>multi-niveaux </a:t>
            </a:r>
            <a:r>
              <a:rPr lang="fr-FR" sz="1500" i="1" dirty="0"/>
              <a:t>et la Stratégie nationale de prévention et de lutte contre la pauvreté (</a:t>
            </a:r>
            <a:r>
              <a:rPr lang="fr-FR" sz="1500" i="1" dirty="0" err="1"/>
              <a:t>SNPLP</a:t>
            </a:r>
            <a:r>
              <a:rPr lang="fr-FR" sz="1500" i="1" dirty="0"/>
              <a:t>) : la perspective de l’investissement social à l’épreuve de la complexité politico administrative française</a:t>
            </a:r>
            <a:r>
              <a:rPr lang="fr-FR" sz="1500" dirty="0"/>
              <a:t>, Rapport de recherche déposé auprès de France Stratégie, à paraître, </a:t>
            </a:r>
            <a:r>
              <a:rPr lang="fr-FR" sz="1500" dirty="0" smtClean="0"/>
              <a:t>2022.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 smtClean="0"/>
              <a:t>Auzuret</a:t>
            </a:r>
            <a:r>
              <a:rPr lang="fr-FR" sz="1500" dirty="0" smtClean="0"/>
              <a:t> </a:t>
            </a:r>
            <a:r>
              <a:rPr lang="fr-FR" sz="1500" dirty="0"/>
              <a:t>Claire, « Analyse des processus de sortie de la pauvreté. Pauvre un jour, pauvre toujours ? », sous la direction de Martine </a:t>
            </a:r>
            <a:r>
              <a:rPr lang="fr-FR" sz="1500" dirty="0" err="1"/>
              <a:t>Mespoulet</a:t>
            </a:r>
            <a:r>
              <a:rPr lang="fr-FR" sz="1500" dirty="0"/>
              <a:t>, Université de Nantes, CENS – </a:t>
            </a:r>
            <a:r>
              <a:rPr lang="fr-FR" sz="1500" dirty="0" err="1"/>
              <a:t>UMR</a:t>
            </a:r>
            <a:r>
              <a:rPr lang="fr-FR" sz="1500" dirty="0"/>
              <a:t> 6025, le 7 décembre </a:t>
            </a:r>
            <a:r>
              <a:rPr lang="fr-FR" sz="1500" dirty="0" smtClean="0"/>
              <a:t>2017.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/>
              <a:t>Auzuret</a:t>
            </a:r>
            <a:r>
              <a:rPr lang="fr-FR" sz="1500" dirty="0"/>
              <a:t> Claire, « Que signifie sortir de la pauvreté ? », </a:t>
            </a:r>
            <a:r>
              <a:rPr lang="fr-FR" sz="1500" i="1" dirty="0"/>
              <a:t>La Vie des idées</a:t>
            </a:r>
            <a:r>
              <a:rPr lang="fr-FR" sz="1500" dirty="0"/>
              <a:t>, </a:t>
            </a:r>
            <a:r>
              <a:rPr lang="fr-FR" sz="1500" dirty="0" smtClean="0"/>
              <a:t>2020.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600" dirty="0" err="1"/>
              <a:t>Avenel</a:t>
            </a:r>
            <a:r>
              <a:rPr lang="fr-FR" sz="1600" dirty="0"/>
              <a:t> </a:t>
            </a:r>
            <a:r>
              <a:rPr lang="fr-FR" sz="1600" dirty="0" smtClean="0"/>
              <a:t>Cyprien et al., </a:t>
            </a:r>
            <a:r>
              <a:rPr lang="fr-FR" sz="1600" i="1" dirty="0"/>
              <a:t>L’investissement social : quelle stratégie pour la France ?</a:t>
            </a:r>
            <a:r>
              <a:rPr lang="fr-FR" sz="1600" dirty="0"/>
              <a:t>, Paris, La Documentation Française, </a:t>
            </a:r>
            <a:r>
              <a:rPr lang="fr-FR" sz="1600" dirty="0" smtClean="0"/>
              <a:t>2017. </a:t>
            </a:r>
            <a:endParaRPr lang="fr-FR" sz="16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600" dirty="0" smtClean="0"/>
              <a:t>Bourdieu </a:t>
            </a:r>
            <a:r>
              <a:rPr lang="fr-FR" sz="1600" dirty="0"/>
              <a:t>Pierre, « Condition de classe et position de classe », </a:t>
            </a:r>
            <a:r>
              <a:rPr lang="fr-FR" sz="1600" i="1" dirty="0"/>
              <a:t>Archives européennes de sociologie</a:t>
            </a:r>
            <a:r>
              <a:rPr lang="fr-FR" sz="1600" dirty="0"/>
              <a:t>, VII, 1966, pp. 201-229</a:t>
            </a:r>
            <a:r>
              <a:rPr lang="fr-FR" sz="1600" dirty="0" smtClean="0"/>
              <a:t>.</a:t>
            </a:r>
            <a:endParaRPr lang="fr-FR" sz="16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 smtClean="0"/>
              <a:t>Concialdi</a:t>
            </a:r>
            <a:r>
              <a:rPr lang="fr-FR" sz="1500" dirty="0" smtClean="0"/>
              <a:t> </a:t>
            </a:r>
            <a:r>
              <a:rPr lang="fr-FR" sz="1500" dirty="0"/>
              <a:t>Pierre </a:t>
            </a:r>
            <a:r>
              <a:rPr lang="fr-FR" sz="1500" dirty="0" smtClean="0"/>
              <a:t>, «</a:t>
            </a:r>
            <a:r>
              <a:rPr lang="fr-FR" sz="1500" dirty="0"/>
              <a:t> Les budgets de référence : un nouveau repère dans le débat public sur la pauvreté », </a:t>
            </a:r>
            <a:r>
              <a:rPr lang="fr-FR" sz="1500" i="1" dirty="0"/>
              <a:t>Revue de l’IRES</a:t>
            </a:r>
            <a:r>
              <a:rPr lang="fr-FR" sz="1500" dirty="0"/>
              <a:t>, n° 82, 2014 pp. </a:t>
            </a:r>
            <a:r>
              <a:rPr lang="fr-FR" sz="1500" dirty="0" smtClean="0"/>
              <a:t>3-36</a:t>
            </a:r>
            <a:r>
              <a:rPr lang="fr-FR" sz="1500" dirty="0"/>
              <a:t>.</a:t>
            </a:r>
            <a:r>
              <a:rPr lang="fr-FR" sz="1500" dirty="0" smtClean="0"/>
              <a:t> 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smtClean="0"/>
              <a:t>CREDOC, </a:t>
            </a:r>
            <a:r>
              <a:rPr lang="fr-FR" sz="1500" dirty="0" err="1" smtClean="0"/>
              <a:t>Hoibian</a:t>
            </a:r>
            <a:r>
              <a:rPr lang="fr-FR" sz="1500" dirty="0" smtClean="0"/>
              <a:t> </a:t>
            </a:r>
            <a:r>
              <a:rPr lang="fr-FR" sz="1500" dirty="0"/>
              <a:t>Sandra, </a:t>
            </a:r>
            <a:r>
              <a:rPr lang="fr-FR" sz="1500" dirty="0" err="1"/>
              <a:t>Croutte</a:t>
            </a:r>
            <a:r>
              <a:rPr lang="fr-FR" sz="1500" dirty="0"/>
              <a:t> Patricia, « Quatre millions de Français fragilisés par la crise sanitaire », </a:t>
            </a:r>
            <a:r>
              <a:rPr lang="fr-FR" sz="1500" i="1" dirty="0"/>
              <a:t>CREDOC</a:t>
            </a:r>
            <a:r>
              <a:rPr lang="fr-FR" sz="1500" dirty="0"/>
              <a:t>, n° 30, 2021, pp. </a:t>
            </a:r>
            <a:r>
              <a:rPr lang="fr-FR" sz="1500" dirty="0" smtClean="0"/>
              <a:t>1-4.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600" dirty="0"/>
              <a:t>Dufour</a:t>
            </a:r>
            <a:r>
              <a:rPr lang="fr-FR" sz="1600" cap="small" dirty="0"/>
              <a:t> </a:t>
            </a:r>
            <a:r>
              <a:rPr lang="fr-FR" sz="1600" dirty="0"/>
              <a:t>Pascale et al., « Émergence d’un référentiel global sous tension : l’investissement social au Canada » in Giraud O. et Warin P. (</a:t>
            </a:r>
            <a:r>
              <a:rPr lang="fr-FR" sz="1600" dirty="0" err="1"/>
              <a:t>dir</a:t>
            </a:r>
            <a:r>
              <a:rPr lang="fr-FR" sz="1600" dirty="0"/>
              <a:t>.), </a:t>
            </a:r>
            <a:r>
              <a:rPr lang="fr-FR" sz="1600" i="1" dirty="0"/>
              <a:t>Les politiques publiques et démocratie</a:t>
            </a:r>
            <a:r>
              <a:rPr lang="fr-FR" sz="1600" dirty="0"/>
              <a:t>, Paris, La Découverte/PACTE, 2008, pp. </a:t>
            </a:r>
            <a:r>
              <a:rPr lang="fr-FR" sz="1600" dirty="0" smtClean="0"/>
              <a:t>179-198</a:t>
            </a:r>
            <a:r>
              <a:rPr lang="fr-FR" sz="1600" dirty="0"/>
              <a:t>,</a:t>
            </a:r>
            <a:endParaRPr lang="fr-FR" sz="1600" dirty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 smtClean="0"/>
              <a:t>Duvoux</a:t>
            </a:r>
            <a:r>
              <a:rPr lang="fr-FR" sz="1500" dirty="0" smtClean="0"/>
              <a:t> </a:t>
            </a:r>
            <a:r>
              <a:rPr lang="fr-FR" sz="1500" dirty="0"/>
              <a:t>Nicolas, </a:t>
            </a:r>
            <a:r>
              <a:rPr lang="fr-FR" sz="1500" dirty="0" err="1"/>
              <a:t>Papuchon</a:t>
            </a:r>
            <a:r>
              <a:rPr lang="fr-FR" sz="1500" dirty="0"/>
              <a:t> Adrien, « Qui se sent pauvre en France ? Pauvreté subjective et insécurité sociale », </a:t>
            </a:r>
            <a:r>
              <a:rPr lang="fr-FR" sz="1500" i="1" dirty="0"/>
              <a:t>Revue française de sociologie</a:t>
            </a:r>
            <a:r>
              <a:rPr lang="fr-FR" sz="1500" dirty="0"/>
              <a:t>, </a:t>
            </a:r>
            <a:r>
              <a:rPr lang="fr-FR" sz="1500" dirty="0" smtClean="0"/>
              <a:t>      n</a:t>
            </a:r>
            <a:r>
              <a:rPr lang="fr-FR" sz="1500" dirty="0"/>
              <a:t>° 59, 2018, pp. 607-647</a:t>
            </a:r>
            <a:r>
              <a:rPr lang="fr-FR" sz="1500" dirty="0" smtClean="0"/>
              <a:t>.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/>
              <a:t>Lelièvre</a:t>
            </a:r>
            <a:r>
              <a:rPr lang="fr-FR" sz="1500" dirty="0"/>
              <a:t> Michèle, </a:t>
            </a:r>
            <a:r>
              <a:rPr lang="fr-FR" sz="1500" dirty="0" err="1"/>
              <a:t>Rémila</a:t>
            </a:r>
            <a:r>
              <a:rPr lang="fr-FR" sz="1500" dirty="0"/>
              <a:t> Nathan, « Dépenses pré-engagées : quel poids dans le budget des ménages ? », </a:t>
            </a:r>
            <a:r>
              <a:rPr lang="fr-FR" sz="1500" i="1" dirty="0"/>
              <a:t>Les Dossiers de la </a:t>
            </a:r>
            <a:r>
              <a:rPr lang="fr-FR" sz="1500" dirty="0"/>
              <a:t> </a:t>
            </a:r>
            <a:r>
              <a:rPr lang="fr-FR" sz="1500" i="1" dirty="0"/>
              <a:t>Drees, </a:t>
            </a:r>
            <a:r>
              <a:rPr lang="fr-FR" sz="1500" dirty="0"/>
              <a:t>n°</a:t>
            </a:r>
            <a:r>
              <a:rPr lang="fr-FR" sz="1500" i="1" dirty="0"/>
              <a:t> </a:t>
            </a:r>
            <a:r>
              <a:rPr lang="fr-FR" sz="1500" dirty="0"/>
              <a:t>25, </a:t>
            </a:r>
            <a:r>
              <a:rPr lang="fr-FR" sz="1500" dirty="0" err="1"/>
              <a:t>2018a</a:t>
            </a:r>
            <a:r>
              <a:rPr lang="fr-FR" sz="1500" dirty="0"/>
              <a:t>, pp. </a:t>
            </a:r>
            <a:r>
              <a:rPr lang="fr-FR" sz="1500" dirty="0" smtClean="0"/>
              <a:t>1-55</a:t>
            </a:r>
            <a:r>
              <a:rPr lang="fr-FR" sz="1500" dirty="0"/>
              <a:t>.</a:t>
            </a:r>
            <a:endParaRPr lang="fr-FR" sz="15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500" dirty="0" err="1" smtClean="0"/>
              <a:t>Lelièvre</a:t>
            </a:r>
            <a:r>
              <a:rPr lang="fr-FR" sz="1500" dirty="0" smtClean="0"/>
              <a:t> </a:t>
            </a:r>
            <a:r>
              <a:rPr lang="fr-FR" sz="1500" dirty="0"/>
              <a:t>Michèle, </a:t>
            </a:r>
            <a:r>
              <a:rPr lang="fr-FR" sz="1500" dirty="0" err="1"/>
              <a:t>Rémila</a:t>
            </a:r>
            <a:r>
              <a:rPr lang="fr-FR" sz="1500" dirty="0"/>
              <a:t>, Nathan, « Des inégalités de niveau de vie plus marqués une fois les dépenses pré-engagées prises en compte », </a:t>
            </a:r>
            <a:r>
              <a:rPr lang="fr-FR" sz="1500" i="1" dirty="0"/>
              <a:t>Études et résultats</a:t>
            </a:r>
            <a:r>
              <a:rPr lang="fr-FR" sz="1500" dirty="0"/>
              <a:t>,</a:t>
            </a:r>
            <a:r>
              <a:rPr lang="fr-FR" sz="1500" i="1" dirty="0"/>
              <a:t> </a:t>
            </a:r>
            <a:r>
              <a:rPr lang="fr-FR" sz="1500" dirty="0"/>
              <a:t>n° 1055, </a:t>
            </a:r>
            <a:r>
              <a:rPr lang="fr-FR" sz="1500" dirty="0" err="1"/>
              <a:t>2018b</a:t>
            </a:r>
            <a:r>
              <a:rPr lang="fr-FR" sz="1500" dirty="0"/>
              <a:t>, pp. </a:t>
            </a:r>
            <a:r>
              <a:rPr lang="fr-FR" sz="1500" dirty="0" smtClean="0"/>
              <a:t>1-6</a:t>
            </a:r>
            <a:r>
              <a:rPr lang="fr-FR" sz="1500" dirty="0"/>
              <a:t>.</a:t>
            </a:r>
            <a:endParaRPr lang="fr-FR" sz="1500" dirty="0" smtClean="0"/>
          </a:p>
          <a:p>
            <a:pPr marL="175895" indent="0">
              <a:buNone/>
            </a:pP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200" y="159385"/>
            <a:ext cx="11976100" cy="539115"/>
          </a:xfrm>
        </p:spPr>
        <p:txBody>
          <a:bodyPr>
            <a:noAutofit/>
          </a:bodyPr>
          <a:lstStyle/>
          <a:p>
            <a:pPr marL="514350"/>
            <a:r>
              <a:rPr lang="fr-FR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Bibliographie </a:t>
            </a:r>
            <a:r>
              <a:rPr lang="fr-FR" sz="3600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(2/2)</a:t>
            </a:r>
            <a:endParaRPr lang="fr-FR" sz="36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200" y="774700"/>
            <a:ext cx="11976100" cy="608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5895" indent="0">
              <a:buNone/>
            </a:pPr>
            <a:endParaRPr lang="fr-FR" sz="1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18795">
              <a:buFont typeface="Wingdings" panose="05000000000000000000" pitchFamily="2" charset="2"/>
              <a:buChar char="§"/>
            </a:pPr>
            <a:endParaRPr lang="fr-FR" sz="1400" dirty="0" smtClean="0"/>
          </a:p>
          <a:p>
            <a:pPr marL="518795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err="1" smtClean="0"/>
              <a:t>Martinache</a:t>
            </a:r>
            <a:r>
              <a:rPr lang="fr-FR" sz="1400" dirty="0" smtClean="0"/>
              <a:t> </a:t>
            </a:r>
            <a:r>
              <a:rPr lang="fr-FR" sz="1400" dirty="0"/>
              <a:t>Igor</a:t>
            </a:r>
            <a:r>
              <a:rPr lang="fr-FR" sz="1400" dirty="0" smtClean="0"/>
              <a:t>, « L’impouvoir d’achat. Quand les dépenses sont contraintes », </a:t>
            </a:r>
            <a:r>
              <a:rPr lang="fr-FR" sz="1400" i="1" dirty="0"/>
              <a:t>La Vie des idées</a:t>
            </a:r>
            <a:r>
              <a:rPr lang="fr-FR" sz="1400" dirty="0"/>
              <a:t>, </a:t>
            </a:r>
            <a:r>
              <a:rPr lang="fr-FR" sz="1400" dirty="0" smtClean="0"/>
              <a:t>2019.</a:t>
            </a:r>
            <a:endParaRPr lang="fr-FR" sz="1400" dirty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smtClean="0"/>
              <a:t>Nicole-</a:t>
            </a:r>
            <a:r>
              <a:rPr lang="fr-FR" sz="1400" dirty="0" err="1" smtClean="0"/>
              <a:t>Drancourt</a:t>
            </a:r>
            <a:r>
              <a:rPr lang="fr-FR" sz="1400" dirty="0" smtClean="0"/>
              <a:t> </a:t>
            </a:r>
            <a:r>
              <a:rPr lang="fr-FR" sz="1400" dirty="0"/>
              <a:t>Chantal, « Mettre en perspective la perspective de l’investissement social », </a:t>
            </a:r>
            <a:r>
              <a:rPr lang="fr-FR" sz="1400" i="1" dirty="0"/>
              <a:t>La Revue de l’IRES, </a:t>
            </a:r>
            <a:r>
              <a:rPr lang="fr-FR" sz="1400" dirty="0" err="1"/>
              <a:t>N°85-86</a:t>
            </a:r>
            <a:r>
              <a:rPr lang="fr-FR" sz="1400" dirty="0"/>
              <a:t>, 2015, pp. </a:t>
            </a:r>
            <a:r>
              <a:rPr lang="fr-FR" sz="1400" dirty="0" smtClean="0"/>
              <a:t>171-209</a:t>
            </a:r>
            <a:r>
              <a:rPr lang="fr-FR" sz="1400" dirty="0"/>
              <a:t>.</a:t>
            </a:r>
            <a:endParaRPr lang="fr-FR" sz="14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err="1"/>
              <a:t>ONPES</a:t>
            </a:r>
            <a:r>
              <a:rPr lang="fr-FR" sz="1400" dirty="0"/>
              <a:t>, </a:t>
            </a:r>
            <a:r>
              <a:rPr lang="fr-FR" sz="1400" i="1" dirty="0"/>
              <a:t>Les Budgets de référence : une méthode d’évaluation des besoins pour une participation effective à la vie sociale – Rapport 2014-2015</a:t>
            </a:r>
            <a:r>
              <a:rPr lang="fr-FR" sz="1400" dirty="0"/>
              <a:t>, Paris, </a:t>
            </a:r>
            <a:r>
              <a:rPr lang="fr-FR" sz="1400" dirty="0" err="1"/>
              <a:t>ONPES</a:t>
            </a:r>
            <a:r>
              <a:rPr lang="fr-FR" sz="1400" dirty="0"/>
              <a:t>, 2015. </a:t>
            </a:r>
            <a:endParaRPr lang="fr-FR" sz="1400" dirty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err="1" smtClean="0"/>
              <a:t>Outin</a:t>
            </a:r>
            <a:r>
              <a:rPr lang="fr-FR" sz="1400" dirty="0" smtClean="0"/>
              <a:t> </a:t>
            </a:r>
            <a:r>
              <a:rPr lang="fr-FR" sz="1400" dirty="0"/>
              <a:t>Jean-Luc, « L’évolution de la pauvreté en France de 2008 à 2016. Mesures et perceptions », </a:t>
            </a:r>
            <a:r>
              <a:rPr lang="fr-FR" sz="1400" i="1" dirty="0"/>
              <a:t>Cahiers de l’</a:t>
            </a:r>
            <a:r>
              <a:rPr lang="fr-FR" sz="1400" i="1" dirty="0" err="1"/>
              <a:t>ONPES</a:t>
            </a:r>
            <a:r>
              <a:rPr lang="fr-FR" sz="1400" dirty="0"/>
              <a:t>, n° 2, 2018, pp. 1-110</a:t>
            </a:r>
            <a:r>
              <a:rPr lang="fr-FR" sz="1400" dirty="0" smtClean="0"/>
              <a:t>.</a:t>
            </a:r>
            <a:endParaRPr lang="fr-FR" sz="14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smtClean="0"/>
              <a:t>PNUD, </a:t>
            </a:r>
            <a:r>
              <a:rPr lang="fr-FR" sz="1400" i="1" dirty="0"/>
              <a:t>Pérenniser le progrès </a:t>
            </a:r>
            <a:r>
              <a:rPr lang="fr-FR" sz="1400" i="1" dirty="0" smtClean="0"/>
              <a:t>humain : </a:t>
            </a:r>
            <a:r>
              <a:rPr lang="fr-FR" sz="1400" i="1" dirty="0"/>
              <a:t>réduire les vulnérabilités et renforcer la résilience</a:t>
            </a:r>
            <a:r>
              <a:rPr lang="fr-FR" sz="1400" dirty="0"/>
              <a:t>, Rapport sur le développement </a:t>
            </a:r>
            <a:r>
              <a:rPr lang="fr-FR" sz="1400" dirty="0" smtClean="0"/>
              <a:t>humain, 2014.</a:t>
            </a:r>
            <a:endParaRPr lang="fr-FR" sz="14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err="1" smtClean="0"/>
              <a:t>Rosanvallon</a:t>
            </a:r>
            <a:r>
              <a:rPr lang="fr-FR" sz="1400" dirty="0" smtClean="0"/>
              <a:t> </a:t>
            </a:r>
            <a:r>
              <a:rPr lang="fr-FR" sz="1400" dirty="0"/>
              <a:t>Pierre, </a:t>
            </a:r>
            <a:r>
              <a:rPr lang="fr-FR" sz="1400" i="1" dirty="0"/>
              <a:t>Les épreuves de la vie. Comprendre autrement les Français</a:t>
            </a:r>
            <a:r>
              <a:rPr lang="fr-FR" sz="1400" dirty="0"/>
              <a:t>, Paris, </a:t>
            </a:r>
            <a:r>
              <a:rPr lang="fr-FR" sz="1400" dirty="0" smtClean="0"/>
              <a:t>Seuil/La </a:t>
            </a:r>
            <a:r>
              <a:rPr lang="fr-FR" sz="1400" dirty="0"/>
              <a:t>République des idées, 2021.</a:t>
            </a:r>
            <a:endParaRPr lang="fr-FR" sz="1400" dirty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/>
              <a:t>Sen </a:t>
            </a:r>
            <a:r>
              <a:rPr lang="fr-FR" sz="1400" dirty="0" err="1" smtClean="0"/>
              <a:t>Amartya</a:t>
            </a:r>
            <a:r>
              <a:rPr lang="fr-FR" sz="1400" dirty="0"/>
              <a:t>, </a:t>
            </a:r>
            <a:r>
              <a:rPr lang="fr-FR" sz="1400" i="1" dirty="0"/>
              <a:t>Repenser l’inégalité</a:t>
            </a:r>
            <a:r>
              <a:rPr lang="fr-FR" sz="1400" dirty="0"/>
              <a:t>, Paris, Ed. du Seuil, </a:t>
            </a:r>
            <a:r>
              <a:rPr lang="fr-FR" sz="1400" dirty="0" smtClean="0"/>
              <a:t>2000</a:t>
            </a:r>
            <a:r>
              <a:rPr lang="fr-FR" sz="1400" dirty="0"/>
              <a:t> </a:t>
            </a:r>
            <a:r>
              <a:rPr lang="fr-FR" sz="1400" dirty="0" smtClean="0"/>
              <a:t>[1992].</a:t>
            </a:r>
            <a:endParaRPr lang="fr-FR" sz="1400" dirty="0" smtClean="0"/>
          </a:p>
          <a:p>
            <a:pPr marL="518795">
              <a:buFont typeface="Wingdings" panose="05000000000000000000" pitchFamily="2" charset="2"/>
              <a:buChar char="§"/>
            </a:pPr>
            <a:r>
              <a:rPr lang="fr-FR" sz="1400" dirty="0" smtClean="0"/>
              <a:t>Sen </a:t>
            </a:r>
            <a:r>
              <a:rPr lang="fr-FR" sz="1400" dirty="0" err="1"/>
              <a:t>Amartya</a:t>
            </a:r>
            <a:r>
              <a:rPr lang="fr-FR" sz="1400" dirty="0"/>
              <a:t>, </a:t>
            </a:r>
            <a:r>
              <a:rPr lang="fr-FR" sz="1400" i="1" dirty="0" err="1"/>
              <a:t>Commodities</a:t>
            </a:r>
            <a:r>
              <a:rPr lang="fr-FR" sz="1400" i="1" dirty="0"/>
              <a:t> and </a:t>
            </a:r>
            <a:r>
              <a:rPr lang="fr-FR" sz="1400" i="1" dirty="0" err="1"/>
              <a:t>Capabilities</a:t>
            </a:r>
            <a:r>
              <a:rPr lang="fr-FR" sz="1400" dirty="0"/>
              <a:t>, Amsterdam, </a:t>
            </a:r>
            <a:r>
              <a:rPr lang="fr-FR" sz="1400" dirty="0" err="1"/>
              <a:t>North</a:t>
            </a:r>
            <a:r>
              <a:rPr lang="fr-FR" sz="1400" dirty="0"/>
              <a:t>-Holland, 1985.</a:t>
            </a:r>
            <a:endParaRPr lang="fr-FR" sz="1400" dirty="0"/>
          </a:p>
          <a:p>
            <a:pPr marL="175895" indent="0">
              <a:buNone/>
            </a:pPr>
            <a:endParaRPr lang="fr-FR" sz="1500" dirty="0" smtClean="0"/>
          </a:p>
          <a:p>
            <a:pPr marL="175895" indent="0">
              <a:buNone/>
            </a:pPr>
            <a:endParaRPr lang="fr-FR" sz="1500" dirty="0"/>
          </a:p>
          <a:p>
            <a:pPr marL="175895" indent="0">
              <a:buNone/>
            </a:pPr>
            <a:endParaRPr lang="fr-FR" sz="1500" dirty="0" smtClean="0"/>
          </a:p>
          <a:p>
            <a:pPr marL="175895" indent="0">
              <a:buNone/>
            </a:pPr>
            <a:endParaRPr lang="fr-FR" sz="1500" dirty="0"/>
          </a:p>
          <a:p>
            <a:pPr marL="175895" indent="0">
              <a:buNone/>
            </a:pPr>
            <a:endParaRPr lang="fr-FR" sz="1500" dirty="0" smtClean="0"/>
          </a:p>
          <a:p>
            <a:pPr marL="175895" indent="0">
              <a:buNone/>
            </a:pPr>
            <a:endParaRPr lang="fr-FR" sz="1500" dirty="0"/>
          </a:p>
          <a:p>
            <a:pPr marL="175895" indent="0" algn="ctr">
              <a:buNone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Je vous remercie de votre attention !</a:t>
            </a:r>
            <a:endParaRPr lang="fr-F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39800"/>
            <a:ext cx="12192000" cy="5918200"/>
          </a:xfrm>
        </p:spPr>
        <p:txBody>
          <a:bodyPr/>
          <a:lstStyle/>
          <a:p>
            <a:pPr marL="809625" indent="-447675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Mes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emerciements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s’adressent à l’ensemble des organisateurs et organisatrices de ce séminaire. 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61950" indent="0">
              <a:buNone/>
            </a:pP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809625" indent="-447675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Crise sanitaire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9675" lvl="1" indent="-447675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Augmentation de la pauvreté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conditions de vie et administrative (bénéficiaires de minima sociaux),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9675" lvl="1" indent="-447675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ccentuée par des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problématiques structurelles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françaises,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9675" lvl="1" indent="-447675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 contexte actuel de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guerre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en Ukraine. 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9675" lvl="1" indent="-447675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pandémie aurait fragilisé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4 millions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Français (CREDOC, 2021).</a:t>
            </a:r>
            <a:endParaRPr lang="fr-FR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809625" indent="-447675">
              <a:buFont typeface="Wingdings" panose="05000000000000000000" pitchFamily="2" charset="2"/>
              <a:buChar char="§"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809625" indent="-447675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Cadre : </a:t>
            </a: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9675" lvl="1" indent="-447675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Travail de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thèse en sociologie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sur les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trajectoires de sortie de la pauvreté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mené de 2010 à 2017. Étude de la pauvreté de manière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multidimensionnelle, dynamique et contextualisée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à l’aide de méthodes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d’enquêtes mixtes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Auzuret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2017),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9675" lvl="1" indent="-447675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Projet de recherche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qui a porté sur la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gouvernance multi-niveaux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la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SNPLP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 Équipe scientifique 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ARENES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– Chaire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TMAP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) : Direction Romain Pasquier (CNRS – Sciences Po Rennes), coordination méthodologique Marc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Rouzeau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ASKORIA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), avec Eileen Michel (Sciences Po Rennes),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Alessia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Lefébure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EHESP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puis Agro-Campus), Françoise Jabot 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EHESP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), Yann Le Bodo 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EHESP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) et moi-même.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" y="249742"/>
            <a:ext cx="12192000" cy="534949"/>
          </a:xfrm>
        </p:spPr>
        <p:txBody>
          <a:bodyPr>
            <a:noAutofit/>
          </a:bodyPr>
          <a:lstStyle/>
          <a:p>
            <a:pPr marL="514350">
              <a:lnSpc>
                <a:spcPct val="150000"/>
              </a:lnSpc>
            </a:pPr>
            <a:r>
              <a:rPr lang="fr-FR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Introduction</a:t>
            </a:r>
            <a:endParaRPr lang="fr-FR" sz="28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2100" y="1193800"/>
            <a:ext cx="11620500" cy="5105401"/>
          </a:xfrm>
        </p:spPr>
        <p:txBody>
          <a:bodyPr/>
          <a:lstStyle/>
          <a:p>
            <a:pPr marL="990600" indent="-304800">
              <a:buFont typeface="Wingdings" panose="05000000000000000000" pitchFamily="2" charset="2"/>
              <a:buChar char="§"/>
            </a:pP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90600" indent="-30480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Objectif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 Aborder la notion de résilience à l’aide de 3 grandes questions :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90600" indent="-304800">
              <a:buFont typeface="Wingdings" panose="05000000000000000000" pitchFamily="2" charset="2"/>
              <a:buChar char="§"/>
            </a:pP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390650" lvl="1" indent="-30480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Quelles sont les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stratégies d’adaptation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déployées par les ménages de travailleurs pauvres et modestes de la France contemporaine pour faire face aux difficultés d’accès à la consommation qu’ils rencontrent ?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85850" lvl="1" indent="0">
              <a:buNone/>
            </a:pP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390650" lvl="1" indent="-30480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Que nous dit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halo » de la pauvreté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Outin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2018), c’est-à-dire les écarts existants entre les approches monétaires et subjectives de la pauvreté, sur les phénomènes de résilience mis en place par les enquêté(e)s ?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85850" lvl="1" indent="0">
              <a:buNone/>
            </a:pP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390650" lvl="1" indent="-30480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quoi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</a:t>
            </a:r>
            <a:r>
              <a:rPr lang="fr-FR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SNPLP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vise-t-elle à favoriser les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capacités de résilience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personnes ?</a:t>
            </a:r>
            <a:endParaRPr lang="fr-FR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3442" y="198942"/>
            <a:ext cx="11151115" cy="534949"/>
          </a:xfrm>
        </p:spPr>
        <p:txBody>
          <a:bodyPr>
            <a:noAutofit/>
          </a:bodyPr>
          <a:lstStyle/>
          <a:p>
            <a:pPr marL="514350">
              <a:lnSpc>
                <a:spcPct val="150000"/>
              </a:lnSpc>
            </a:pPr>
            <a:r>
              <a:rPr lang="fr-FR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Objectifs de la présentation</a:t>
            </a:r>
            <a:endParaRPr lang="fr-FR" sz="28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4817" y="1624742"/>
            <a:ext cx="11939373" cy="4424032"/>
          </a:xfrm>
        </p:spPr>
        <p:txBody>
          <a:bodyPr/>
          <a:lstStyle/>
          <a:p>
            <a:pPr marL="1200150" indent="-514350">
              <a:lnSpc>
                <a:spcPct val="114000"/>
              </a:lnSpc>
              <a:buFont typeface="+mj-lt"/>
              <a:buAutoNum type="arabicPeriod"/>
            </a:pP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différentes stratégies </a:t>
            </a: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élaborées par les ménages rencontrés</a:t>
            </a:r>
            <a:endParaRPr lang="fr-F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0150" indent="-514350">
              <a:lnSpc>
                <a:spcPct val="114000"/>
              </a:lnSpc>
              <a:buFont typeface="+mj-lt"/>
              <a:buAutoNum type="arabicPeriod"/>
            </a:pPr>
            <a:endParaRPr lang="fr-FR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0150" indent="-514350">
              <a:lnSpc>
                <a:spcPct val="114000"/>
              </a:lnSpc>
              <a:buFont typeface="+mj-lt"/>
              <a:buAutoNum type="arabicPeriod"/>
            </a:pP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« halo » de la pauvreté et ses modalités</a:t>
            </a:r>
            <a:endParaRPr lang="fr-FR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0150" indent="-514350">
              <a:lnSpc>
                <a:spcPct val="114000"/>
              </a:lnSpc>
              <a:buFont typeface="+mj-lt"/>
              <a:buAutoNum type="arabicPeriod"/>
            </a:pPr>
            <a:endParaRPr lang="fr-FR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200150" indent="-514350">
              <a:lnSpc>
                <a:spcPct val="114000"/>
              </a:lnSpc>
              <a:buFont typeface="+mj-lt"/>
              <a:buAutoNum type="arabicPeriod"/>
            </a:pP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relations existantes </a:t>
            </a: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entre les composantes de la perspective d’investissement social 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peIS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) </a:t>
            </a: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prônée par la </a:t>
            </a:r>
            <a:r>
              <a:rPr lang="fr-FR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SNPLP</a:t>
            </a:r>
            <a:r>
              <a:rPr 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la notion de 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résilience</a:t>
            </a:r>
            <a:endParaRPr lang="fr-FR" sz="26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88947" y="402142"/>
            <a:ext cx="11151115" cy="534949"/>
          </a:xfrm>
        </p:spPr>
        <p:txBody>
          <a:bodyPr>
            <a:noAutofit/>
          </a:bodyPr>
          <a:lstStyle/>
          <a:p>
            <a:pPr marL="514350">
              <a:lnSpc>
                <a:spcPct val="150000"/>
              </a:lnSpc>
            </a:pPr>
            <a:r>
              <a:rPr lang="fr-FR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Plan de la présentation</a:t>
            </a:r>
            <a:endParaRPr lang="fr-FR" sz="3600" b="1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200" y="1485900"/>
            <a:ext cx="11975842" cy="685800"/>
          </a:xfrm>
        </p:spPr>
        <p:txBody>
          <a:bodyPr/>
          <a:lstStyle/>
          <a:p>
            <a:pPr marL="990600" lvl="1" indent="0">
              <a:buNone/>
            </a:pP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1.1</a:t>
            </a: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mise en évidence d’un éventail de pratiques</a:t>
            </a:r>
            <a:endParaRPr lang="fr-FR" b="1" dirty="0" smtClean="0">
              <a:solidFill>
                <a:srgbClr val="0070C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90600" lvl="1" indent="0">
              <a:buNone/>
            </a:pPr>
            <a:endParaRPr lang="fr-FR" sz="3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200" y="159546"/>
            <a:ext cx="11975841" cy="1288254"/>
          </a:xfrm>
        </p:spPr>
        <p:txBody>
          <a:bodyPr>
            <a:noAutofit/>
          </a:bodyPr>
          <a:lstStyle/>
          <a:p>
            <a:pPr marL="514350" algn="just"/>
            <a:r>
              <a:rPr lang="fr-FR" sz="32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1. Les différentes stratégies élaborées par les ménages rencontrés pour supporter l’incertitude et la faiblesse de leurs revenus</a:t>
            </a:r>
            <a:endParaRPr lang="fr-FR" sz="32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199" y="2197100"/>
            <a:ext cx="11975841" cy="454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449580">
              <a:buFont typeface="Wingdings" panose="05000000000000000000" pitchFamily="2" charset="2"/>
              <a:buChar char="§"/>
            </a:pPr>
            <a:endParaRPr lang="fr-FR" sz="5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Huit registres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pratiques :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moins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» = dépenser le moins possible,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sans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» = ne pas dépenser,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soi-même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» = produire/fabriquer seul(e),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en premier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» = prioriser le paiement des charges fixes et courantes,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en plusieurs fois 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» = échelonner/mensualiser les paiements,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à l’avance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» = anticiper les nouvelles dépenses, 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avec et/ou grâce aux autres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 » = recevoir des formes de soutien sans dépenser,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faire autrement 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» = obtenir, de manière occasionnelle, un petit complément d’argent.</a:t>
            </a: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199" y="241300"/>
            <a:ext cx="11975842" cy="939800"/>
          </a:xfrm>
        </p:spPr>
        <p:txBody>
          <a:bodyPr/>
          <a:lstStyle/>
          <a:p>
            <a:pPr marL="990600" lvl="1" indent="0">
              <a:buNone/>
            </a:pP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1.2. La variation des pratiques mises en place par les enquêté(e)s selon différents facteurs </a:t>
            </a:r>
            <a:r>
              <a:rPr lang="fr-FR" dirty="0" smtClean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(1/2)</a:t>
            </a:r>
            <a:endParaRPr lang="fr-FR" sz="3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199" y="1231900"/>
            <a:ext cx="11975841" cy="55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449580">
              <a:buFont typeface="Wingdings" panose="05000000000000000000" pitchFamily="2" charset="2"/>
              <a:buChar char="§"/>
            </a:pPr>
            <a:endParaRPr lang="fr-FR" sz="5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Pratiques multiples et variées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qui diffèrent en fonction :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Du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type de parcours de pauvreté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dans lequel s’inscrivent les enquêté(e)s,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leur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socialisation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« capabilités »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possédées (Sen, 2000 [1992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]).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pratiques qui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s’affirment et s’intensifient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selon le type de parcours de pauvreté.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Valérie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= parcours de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sortie de la pauvreté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= dit ne toujours être en mesure d’acheter d’aussi grandes quantités de nourriture qu’elle le souhaiterait,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Coralie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= parcours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ascendant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= dit « couper sur le budget alimentaire »,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Magali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= parcours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d’allers-retours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dans la pauvreté = déclare limiter ses achats alimentaires « au strict minimum »,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Amandine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= parcours de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pauvreté durable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= tente d’obtenir, à partir d’un minimum de frais, un maximum de nourriture.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199" y="241300"/>
            <a:ext cx="11975842" cy="939800"/>
          </a:xfrm>
        </p:spPr>
        <p:txBody>
          <a:bodyPr/>
          <a:lstStyle/>
          <a:p>
            <a:pPr marL="990600" lvl="1" indent="0">
              <a:buNone/>
            </a:pP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1.2. La variation des pratiques mises en place par les enquêté(e)s selon différents facteurs </a:t>
            </a:r>
            <a:r>
              <a:rPr lang="fr-FR" dirty="0" smtClean="0">
                <a:solidFill>
                  <a:srgbClr val="0070C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(2/2)</a:t>
            </a:r>
            <a:endParaRPr lang="fr-FR" sz="3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199" y="1485900"/>
            <a:ext cx="11975841" cy="518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449580">
              <a:buFont typeface="Wingdings" panose="05000000000000000000" pitchFamily="2" charset="2"/>
              <a:buChar char="§"/>
            </a:pPr>
            <a:endParaRPr lang="fr-FR" sz="5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Existence d’un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rapport entre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les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attitudes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matière de consommation et les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niveaux de vie.</a:t>
            </a: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Plus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une personne s’inscrit dans un parcours de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pauvreté durable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plus les registres du « faire moins » et du « faire sans » s’imposent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 Progressivement, les registres du « faire soi-même », du « faire en premier », « à l’avance » et « en plusieurs fois » et « du faire avec et/ou grâce aux autres »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se font jour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pratiques qui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diffèrent selon la socialisation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primaire et secondaire des enquêté(e)s.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Des conduites différenciées selon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capabilités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possédées par les enquêté(e)s : il existe une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distinction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entre les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accomplissements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d’une personne et sa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liberté d’agir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198" y="165100"/>
            <a:ext cx="11975841" cy="635000"/>
          </a:xfrm>
        </p:spPr>
        <p:txBody>
          <a:bodyPr>
            <a:noAutofit/>
          </a:bodyPr>
          <a:lstStyle/>
          <a:p>
            <a:pPr marL="514350" algn="just"/>
            <a:r>
              <a:rPr lang="fr-FR" sz="3200" b="1" dirty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  <a:r>
              <a:rPr lang="fr-FR" sz="32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 Les modalités du « halo » de la pauvreté </a:t>
            </a:r>
            <a:r>
              <a:rPr lang="fr-FR" sz="3200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(1/2)</a:t>
            </a:r>
            <a:endParaRPr lang="fr-FR" sz="32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76199" y="609600"/>
            <a:ext cx="11975841" cy="6131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449580">
              <a:buFont typeface="Wingdings" panose="05000000000000000000" pitchFamily="2" charset="2"/>
              <a:buChar char="§"/>
            </a:pPr>
            <a:endParaRPr lang="fr-FR" sz="5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« Halo » de la pauvreté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= observation d’une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inadéquation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entre les approches monétaires et subjectives de la pauvreté.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« halo » de la pauvreté se compose de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deux modalités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Une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1</a:t>
            </a:r>
            <a:r>
              <a:rPr lang="fr-FR" sz="20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ère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modalité qui renvoie aux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individus non pauvres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 sens monétaire mais qui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se sentent pauvres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Une 2</a:t>
            </a:r>
            <a:r>
              <a:rPr lang="fr-FR" sz="20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ème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modalité qui renvoie aux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individus pauvres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 sens monétaire mais qui </a:t>
            </a: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ne se considèrent pas comme tels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fr-F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Multiplication des travaux sur le « halo »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la pauvreté depuis 10 à 15 ans.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rapport avec un sentiment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« d’insécurité sociale durable »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Duvoux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Papuchon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2018),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Lié aux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difficultés des ménages à se procurer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certains biens et services 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Conciladi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2014 ;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ONPES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2015 ;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Lelièvre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Nathan,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2018a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2018b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; 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Martinache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2019),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25525" lvl="1" indent="-449580">
              <a:buFont typeface="Wingdings" panose="05000000000000000000" pitchFamily="2" charset="2"/>
              <a:buChar char="§"/>
            </a:pP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 lien avec des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situations de proximité et d’intermittence dans l’assistance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 ménages dont les revenus sont faibles et avec le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sentiment de déclassement professionnel et social intergénérationnel et intragénérationnel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</a:t>
            </a:r>
            <a:r>
              <a:rPr lang="fr-F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Auzuret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2020).</a:t>
            </a:r>
            <a:endParaRPr lang="fr-F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76199" y="451646"/>
            <a:ext cx="11975841" cy="716754"/>
          </a:xfrm>
        </p:spPr>
        <p:txBody>
          <a:bodyPr>
            <a:noAutofit/>
          </a:bodyPr>
          <a:lstStyle/>
          <a:p>
            <a:pPr marL="514350" algn="just"/>
            <a:r>
              <a:rPr lang="fr-FR" sz="3200" b="1" dirty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2</a:t>
            </a:r>
            <a:r>
              <a:rPr lang="fr-FR" sz="3200" b="1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 Les modalités du « halo » de la pauvreté </a:t>
            </a:r>
            <a:r>
              <a:rPr lang="fr-FR" sz="3200" dirty="0" smtClean="0">
                <a:solidFill>
                  <a:srgbClr val="7030A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(2/2)</a:t>
            </a:r>
            <a:endParaRPr lang="fr-FR" sz="3200" dirty="0">
              <a:solidFill>
                <a:srgbClr val="7030A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Espace réservé du contenu 2"/>
          <p:cNvSpPr txBox="1"/>
          <p:nvPr/>
        </p:nvSpPr>
        <p:spPr bwMode="auto">
          <a:xfrm>
            <a:off x="133478" y="1447800"/>
            <a:ext cx="11975841" cy="495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5475" indent="-449580">
              <a:buFont typeface="Wingdings" panose="05000000000000000000" pitchFamily="2" charset="2"/>
              <a:buChar char="§"/>
            </a:pPr>
            <a:endParaRPr lang="fr-FR" sz="5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1</a:t>
            </a:r>
            <a:r>
              <a:rPr lang="fr-FR" sz="24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ère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modalité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du « halo » de la pauvreté conduit à s’interroger sur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tensions ressenties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, par les ménages,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entre leurs conditions de vie et leurs aspirations,</a:t>
            </a: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75895" indent="0">
              <a:buNone/>
            </a:pPr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2</a:t>
            </a:r>
            <a:r>
              <a:rPr lang="fr-FR" sz="24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ème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modalité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du « halo » soulignerait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résilience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dont font preuve certains ménages en fonction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du « sens » de la pente de leur trajectoire sociale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(Bourdieu, 1966).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25475" indent="-44958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Exemple de la reconstruction du parcours de vie de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Magali.</a:t>
            </a:r>
            <a:endParaRPr lang="fr-FR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575945" lvl="1" indent="0">
              <a:buNone/>
            </a:pPr>
            <a:endParaRPr lang="fr-FR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11671</Words>
  <Application>WPS Presentation</Application>
  <PresentationFormat>Personnalisé</PresentationFormat>
  <Paragraphs>192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Calibri</vt:lpstr>
      <vt:lpstr>Calibri</vt:lpstr>
      <vt:lpstr>Cambria</vt:lpstr>
      <vt:lpstr>Microsoft YaHei</vt:lpstr>
      <vt:lpstr>Arial Unicode MS</vt:lpstr>
      <vt:lpstr>3_Thème Office</vt:lpstr>
      <vt:lpstr>Les ménages pauvres et modestes de la France contemporaine : entre pratiques d’adaptation, phénomène de résilience et «approche capacitante» </vt:lpstr>
      <vt:lpstr>Introduction</vt:lpstr>
      <vt:lpstr>Objectifs de la présentation</vt:lpstr>
      <vt:lpstr>Plan de la présentation</vt:lpstr>
      <vt:lpstr>1. Les différentes stratégies élaborées par les ménages rencontrés pour supporter l’incertitude et la faiblesse de leurs revenus</vt:lpstr>
      <vt:lpstr>PowerPoint 演示文稿</vt:lpstr>
      <vt:lpstr>PowerPoint 演示文稿</vt:lpstr>
      <vt:lpstr>2. Les modalités du « halo » de la pauvreté (1/2)</vt:lpstr>
      <vt:lpstr>2. Les modalités du « halo » de la pauvreté (2/2)</vt:lpstr>
      <vt:lpstr>3. Les relations entre les composantes de la perspective d’investissement social (peIS) de la SNPLP et la notion de résilience (1/2)</vt:lpstr>
      <vt:lpstr>3. Les relations entre les composantes de la perspective d’investissement social (peIS) de la SNPLP et la notion de résilience (2/2)</vt:lpstr>
      <vt:lpstr>Conclusion</vt:lpstr>
      <vt:lpstr>Bibliographie (1/2)</vt:lpstr>
      <vt:lpstr>Bibliographie (2/2)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 Rouzeau</dc:creator>
  <cp:lastModifiedBy>Claire Auzuret</cp:lastModifiedBy>
  <cp:revision>256</cp:revision>
  <cp:lastPrinted>2022-03-04T15:17:00Z</cp:lastPrinted>
  <dcterms:created xsi:type="dcterms:W3CDTF">2021-06-01T17:08:00Z</dcterms:created>
  <dcterms:modified xsi:type="dcterms:W3CDTF">2022-04-13T07:55:38Z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9A57AB6501EE472D96D301B2E8A94041</vt:lpwstr>
  </property>
  <property fmtid="{D5CDD505-2E9C-101B-9397-08002B2CF9AE}" pid="3" name="KSOProductBuildVer">
    <vt:lpwstr>1033-11.2.0.11074</vt:lpwstr>
  </property>
</Properties>
</file>