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9" r:id="rId8"/>
    <p:sldId id="265" r:id="rId9"/>
    <p:sldId id="262" r:id="rId10"/>
    <p:sldId id="263" r:id="rId11"/>
    <p:sldId id="264" r:id="rId12"/>
    <p:sldId id="266" r:id="rId13"/>
    <p:sldId id="267" r:id="rId14"/>
    <p:sldId id="271" r:id="rId15"/>
    <p:sldId id="270" r:id="rId16"/>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4" d="100"/>
          <a:sy n="54" d="100"/>
        </p:scale>
        <p:origin x="677" y="53"/>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956374F1-B313-4F89-9C01-1663A92BA2BD}" type="datetimeFigureOut">
              <a:rPr lang="fr-FR" smtClean="0"/>
              <a:t>17/10/2019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C474C7-51ED-4A9F-983D-2F557A7DC761}" type="slidenum">
              <a:rPr lang="fr-FR" smtClean="0"/>
              <a:t>‹N°›</a:t>
            </a:fld>
            <a:endParaRPr lang="fr-FR"/>
          </a:p>
        </p:txBody>
      </p:sp>
    </p:spTree>
    <p:extLst>
      <p:ext uri="{BB962C8B-B14F-4D97-AF65-F5344CB8AC3E}">
        <p14:creationId xmlns:p14="http://schemas.microsoft.com/office/powerpoint/2010/main" val="1773264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56374F1-B313-4F89-9C01-1663A92BA2BD}" type="datetimeFigureOut">
              <a:rPr lang="fr-FR" smtClean="0"/>
              <a:t>17/10/2019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C474C7-51ED-4A9F-983D-2F557A7DC761}" type="slidenum">
              <a:rPr lang="fr-FR" smtClean="0"/>
              <a:t>‹N°›</a:t>
            </a:fld>
            <a:endParaRPr lang="fr-FR"/>
          </a:p>
        </p:txBody>
      </p:sp>
    </p:spTree>
    <p:extLst>
      <p:ext uri="{BB962C8B-B14F-4D97-AF65-F5344CB8AC3E}">
        <p14:creationId xmlns:p14="http://schemas.microsoft.com/office/powerpoint/2010/main" val="783865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56374F1-B313-4F89-9C01-1663A92BA2BD}" type="datetimeFigureOut">
              <a:rPr lang="fr-FR" smtClean="0"/>
              <a:t>17/10/2019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C474C7-51ED-4A9F-983D-2F557A7DC761}" type="slidenum">
              <a:rPr lang="fr-FR" smtClean="0"/>
              <a:t>‹N°›</a:t>
            </a:fld>
            <a:endParaRPr lang="fr-FR"/>
          </a:p>
        </p:txBody>
      </p:sp>
    </p:spTree>
    <p:extLst>
      <p:ext uri="{BB962C8B-B14F-4D97-AF65-F5344CB8AC3E}">
        <p14:creationId xmlns:p14="http://schemas.microsoft.com/office/powerpoint/2010/main" val="1084099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56374F1-B313-4F89-9C01-1663A92BA2BD}" type="datetimeFigureOut">
              <a:rPr lang="fr-FR" smtClean="0"/>
              <a:t>17/10/2019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C474C7-51ED-4A9F-983D-2F557A7DC761}" type="slidenum">
              <a:rPr lang="fr-FR" smtClean="0"/>
              <a:t>‹N°›</a:t>
            </a:fld>
            <a:endParaRPr lang="fr-FR"/>
          </a:p>
        </p:txBody>
      </p:sp>
    </p:spTree>
    <p:extLst>
      <p:ext uri="{BB962C8B-B14F-4D97-AF65-F5344CB8AC3E}">
        <p14:creationId xmlns:p14="http://schemas.microsoft.com/office/powerpoint/2010/main" val="992720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956374F1-B313-4F89-9C01-1663A92BA2BD}" type="datetimeFigureOut">
              <a:rPr lang="fr-FR" smtClean="0"/>
              <a:t>17/10/2019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C474C7-51ED-4A9F-983D-2F557A7DC761}" type="slidenum">
              <a:rPr lang="fr-FR" smtClean="0"/>
              <a:t>‹N°›</a:t>
            </a:fld>
            <a:endParaRPr lang="fr-FR"/>
          </a:p>
        </p:txBody>
      </p:sp>
    </p:spTree>
    <p:extLst>
      <p:ext uri="{BB962C8B-B14F-4D97-AF65-F5344CB8AC3E}">
        <p14:creationId xmlns:p14="http://schemas.microsoft.com/office/powerpoint/2010/main" val="2751532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56374F1-B313-4F89-9C01-1663A92BA2BD}" type="datetimeFigureOut">
              <a:rPr lang="fr-FR" smtClean="0"/>
              <a:t>17/10/2019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C474C7-51ED-4A9F-983D-2F557A7DC761}" type="slidenum">
              <a:rPr lang="fr-FR" smtClean="0"/>
              <a:t>‹N°›</a:t>
            </a:fld>
            <a:endParaRPr lang="fr-FR"/>
          </a:p>
        </p:txBody>
      </p:sp>
    </p:spTree>
    <p:extLst>
      <p:ext uri="{BB962C8B-B14F-4D97-AF65-F5344CB8AC3E}">
        <p14:creationId xmlns:p14="http://schemas.microsoft.com/office/powerpoint/2010/main" val="1178417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56374F1-B313-4F89-9C01-1663A92BA2BD}" type="datetimeFigureOut">
              <a:rPr lang="fr-FR" smtClean="0"/>
              <a:t>17/10/2019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C474C7-51ED-4A9F-983D-2F557A7DC761}" type="slidenum">
              <a:rPr lang="fr-FR" smtClean="0"/>
              <a:t>‹N°›</a:t>
            </a:fld>
            <a:endParaRPr lang="fr-FR"/>
          </a:p>
        </p:txBody>
      </p:sp>
    </p:spTree>
    <p:extLst>
      <p:ext uri="{BB962C8B-B14F-4D97-AF65-F5344CB8AC3E}">
        <p14:creationId xmlns:p14="http://schemas.microsoft.com/office/powerpoint/2010/main" val="317771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56374F1-B313-4F89-9C01-1663A92BA2BD}" type="datetimeFigureOut">
              <a:rPr lang="fr-FR" smtClean="0"/>
              <a:t>17/10/2019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C474C7-51ED-4A9F-983D-2F557A7DC761}" type="slidenum">
              <a:rPr lang="fr-FR" smtClean="0"/>
              <a:t>‹N°›</a:t>
            </a:fld>
            <a:endParaRPr lang="fr-FR"/>
          </a:p>
        </p:txBody>
      </p:sp>
    </p:spTree>
    <p:extLst>
      <p:ext uri="{BB962C8B-B14F-4D97-AF65-F5344CB8AC3E}">
        <p14:creationId xmlns:p14="http://schemas.microsoft.com/office/powerpoint/2010/main" val="1469377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56374F1-B313-4F89-9C01-1663A92BA2BD}" type="datetimeFigureOut">
              <a:rPr lang="fr-FR" smtClean="0"/>
              <a:t>17/10/2019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C474C7-51ED-4A9F-983D-2F557A7DC761}" type="slidenum">
              <a:rPr lang="fr-FR" smtClean="0"/>
              <a:t>‹N°›</a:t>
            </a:fld>
            <a:endParaRPr lang="fr-FR"/>
          </a:p>
        </p:txBody>
      </p:sp>
    </p:spTree>
    <p:extLst>
      <p:ext uri="{BB962C8B-B14F-4D97-AF65-F5344CB8AC3E}">
        <p14:creationId xmlns:p14="http://schemas.microsoft.com/office/powerpoint/2010/main" val="93501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956374F1-B313-4F89-9C01-1663A92BA2BD}" type="datetimeFigureOut">
              <a:rPr lang="fr-FR" smtClean="0"/>
              <a:t>17/10/2019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C474C7-51ED-4A9F-983D-2F557A7DC761}" type="slidenum">
              <a:rPr lang="fr-FR" smtClean="0"/>
              <a:t>‹N°›</a:t>
            </a:fld>
            <a:endParaRPr lang="fr-FR"/>
          </a:p>
        </p:txBody>
      </p:sp>
    </p:spTree>
    <p:extLst>
      <p:ext uri="{BB962C8B-B14F-4D97-AF65-F5344CB8AC3E}">
        <p14:creationId xmlns:p14="http://schemas.microsoft.com/office/powerpoint/2010/main" val="100122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956374F1-B313-4F89-9C01-1663A92BA2BD}" type="datetimeFigureOut">
              <a:rPr lang="fr-FR" smtClean="0"/>
              <a:t>17/10/2019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C474C7-51ED-4A9F-983D-2F557A7DC761}" type="slidenum">
              <a:rPr lang="fr-FR" smtClean="0"/>
              <a:t>‹N°›</a:t>
            </a:fld>
            <a:endParaRPr lang="fr-FR"/>
          </a:p>
        </p:txBody>
      </p:sp>
    </p:spTree>
    <p:extLst>
      <p:ext uri="{BB962C8B-B14F-4D97-AF65-F5344CB8AC3E}">
        <p14:creationId xmlns:p14="http://schemas.microsoft.com/office/powerpoint/2010/main" val="1830140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374F1-B313-4F89-9C01-1663A92BA2BD}" type="datetimeFigureOut">
              <a:rPr lang="fr-FR" smtClean="0"/>
              <a:t>17/10/2019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C474C7-51ED-4A9F-983D-2F557A7DC761}" type="slidenum">
              <a:rPr lang="fr-FR" smtClean="0"/>
              <a:t>‹N°›</a:t>
            </a:fld>
            <a:endParaRPr lang="fr-FR"/>
          </a:p>
        </p:txBody>
      </p:sp>
    </p:spTree>
    <p:extLst>
      <p:ext uri="{BB962C8B-B14F-4D97-AF65-F5344CB8AC3E}">
        <p14:creationId xmlns:p14="http://schemas.microsoft.com/office/powerpoint/2010/main" val="1954881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2"/>
            <a:ext cx="9050594" cy="467375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0000"/>
          </a:bodyPr>
          <a:lstStyle/>
          <a:p>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PROCEDURE </a:t>
            </a:r>
            <a:r>
              <a:rPr lang="fr-FR" b="1" dirty="0"/>
              <a:t>D'ACCOMPAGNEMENT DES ELEVES CONNAISSANT UN COMPORTEMENT </a:t>
            </a:r>
            <a:r>
              <a:rPr lang="fr-FR" b="1" dirty="0" smtClean="0"/>
              <a:t>PERTURBATEUR </a:t>
            </a:r>
            <a:r>
              <a:rPr lang="fr-FR" b="1" dirty="0"/>
              <a:t>A L'ECOLE PRIMAIRE</a:t>
            </a:r>
            <a:r>
              <a:rPr lang="fr-FR" dirty="0" smtClean="0"/>
              <a:t> </a:t>
            </a:r>
            <a:endParaRPr lang="fr-FR" dirty="0"/>
          </a:p>
        </p:txBody>
      </p:sp>
    </p:spTree>
    <p:extLst>
      <p:ext uri="{BB962C8B-B14F-4D97-AF65-F5344CB8AC3E}">
        <p14:creationId xmlns:p14="http://schemas.microsoft.com/office/powerpoint/2010/main" val="63715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3"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3"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00025"/>
            <a:ext cx="10515600" cy="1300163"/>
          </a:xfrm>
          <a:solidFill>
            <a:schemeClr val="accent1">
              <a:lumMod val="40000"/>
              <a:lumOff val="60000"/>
            </a:schemeClr>
          </a:solidFill>
        </p:spPr>
        <p:txBody>
          <a:bodyPr/>
          <a:lstStyle/>
          <a:p>
            <a:pPr algn="ctr"/>
            <a:r>
              <a:rPr lang="fr-FR" dirty="0" smtClean="0"/>
              <a:t>5 - La réunion du pôle ressource de circonscription</a:t>
            </a:r>
            <a:endParaRPr lang="fr-FR" dirty="0"/>
          </a:p>
        </p:txBody>
      </p:sp>
      <p:sp>
        <p:nvSpPr>
          <p:cNvPr id="3" name="Espace réservé du contenu 2"/>
          <p:cNvSpPr>
            <a:spLocks noGrp="1"/>
          </p:cNvSpPr>
          <p:nvPr>
            <p:ph idx="1"/>
          </p:nvPr>
        </p:nvSpPr>
        <p:spPr>
          <a:xfrm>
            <a:off x="957263" y="1500188"/>
            <a:ext cx="10396537" cy="5186362"/>
          </a:xfrm>
        </p:spPr>
        <p:txBody>
          <a:bodyPr>
            <a:normAutofit lnSpcReduction="10000"/>
          </a:bodyPr>
          <a:lstStyle/>
          <a:p>
            <a:pPr marL="0" indent="0">
              <a:buNone/>
            </a:pPr>
            <a:endParaRPr lang="fr-FR" dirty="0" smtClean="0"/>
          </a:p>
          <a:p>
            <a:pPr marL="0" indent="0" algn="just">
              <a:buNone/>
            </a:pPr>
            <a:r>
              <a:rPr lang="fr-FR" sz="3400" dirty="0" smtClean="0"/>
              <a:t>Le pôle ressource de circonscription, réuni par l’IEN, regroupe l’ensemble des personnels et partenaires  (CPC, directeurs d’écoles maternelles et élémentaires, membres du RASED, médecin responsable territorial de santé scolaire, conseiller socio-éducatif responsable territorial du service social scolaire, enseignant UPE2A, …).</a:t>
            </a:r>
          </a:p>
          <a:p>
            <a:pPr marL="0" indent="0" algn="just">
              <a:buNone/>
            </a:pPr>
            <a:endParaRPr lang="fr-FR" sz="3400" dirty="0"/>
          </a:p>
          <a:p>
            <a:pPr marL="0" indent="0" algn="just">
              <a:buNone/>
            </a:pPr>
            <a:r>
              <a:rPr lang="fr-FR" sz="3400" dirty="0" smtClean="0"/>
              <a:t>A partir de l’étude de la situation de l’élève, en présence de l’enseignant et du directeur de l’école, d’autres pistes sont explorées, notamment : </a:t>
            </a:r>
            <a:endParaRPr lang="fr-FR" sz="3400" dirty="0"/>
          </a:p>
        </p:txBody>
      </p:sp>
    </p:spTree>
    <p:extLst>
      <p:ext uri="{BB962C8B-B14F-4D97-AF65-F5344CB8AC3E}">
        <p14:creationId xmlns:p14="http://schemas.microsoft.com/office/powerpoint/2010/main" val="2648891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1513" y="300038"/>
            <a:ext cx="10682287" cy="6329362"/>
          </a:xfrm>
        </p:spPr>
        <p:txBody>
          <a:bodyPr>
            <a:normAutofit fontScale="85000" lnSpcReduction="20000"/>
          </a:bodyPr>
          <a:lstStyle/>
          <a:p>
            <a:pPr algn="just">
              <a:buFont typeface="Wingdings" panose="05000000000000000000" pitchFamily="2" charset="2"/>
              <a:buChar char="à"/>
            </a:pPr>
            <a:r>
              <a:rPr lang="fr-FR" sz="3900" dirty="0" smtClean="0">
                <a:sym typeface="Wingdings" panose="05000000000000000000" pitchFamily="2" charset="2"/>
              </a:rPr>
              <a:t>  Des investigations complémentaires prioritaires ou une orientation vers des structures de prise en charge (à définir par </a:t>
            </a:r>
            <a:r>
              <a:rPr lang="fr-FR" sz="3900" u="sng" dirty="0" smtClean="0">
                <a:sym typeface="Wingdings" panose="05000000000000000000" pitchFamily="2" charset="2"/>
              </a:rPr>
              <a:t>le médecin cadre territorial</a:t>
            </a:r>
            <a:r>
              <a:rPr lang="fr-FR" sz="3900" dirty="0" smtClean="0">
                <a:sym typeface="Wingdings" panose="05000000000000000000" pitchFamily="2" charset="2"/>
              </a:rPr>
              <a:t>).</a:t>
            </a:r>
          </a:p>
          <a:p>
            <a:pPr marL="0" indent="0" algn="just">
              <a:buNone/>
            </a:pPr>
            <a:endParaRPr lang="fr-FR" sz="3900" dirty="0" smtClean="0">
              <a:sym typeface="Wingdings" panose="05000000000000000000" pitchFamily="2" charset="2"/>
            </a:endParaRPr>
          </a:p>
          <a:p>
            <a:pPr algn="just">
              <a:buFont typeface="Wingdings" panose="05000000000000000000" pitchFamily="2" charset="2"/>
              <a:buChar char="à"/>
            </a:pPr>
            <a:r>
              <a:rPr lang="fr-FR" sz="3900" dirty="0" smtClean="0">
                <a:sym typeface="Wingdings" panose="05000000000000000000" pitchFamily="2" charset="2"/>
              </a:rPr>
              <a:t>  Une rencontre de la famille avec l’IEN, accompagnée d’une personne désignée selon l’analyse menée, (médecin cadre territorial de santé scolaire, psychologue de l’Education nationale, …) afin de faire évoluer la compréhension de la famille.</a:t>
            </a:r>
          </a:p>
          <a:p>
            <a:pPr marL="0" indent="0" algn="just">
              <a:buNone/>
            </a:pPr>
            <a:endParaRPr lang="fr-FR" sz="3900" dirty="0" smtClean="0">
              <a:sym typeface="Wingdings" panose="05000000000000000000" pitchFamily="2" charset="2"/>
            </a:endParaRPr>
          </a:p>
          <a:p>
            <a:pPr algn="just">
              <a:buFont typeface="Wingdings" panose="05000000000000000000" pitchFamily="2" charset="2"/>
              <a:buChar char="à"/>
            </a:pPr>
            <a:r>
              <a:rPr lang="fr-FR" sz="3900" dirty="0" smtClean="0">
                <a:sym typeface="Wingdings" panose="05000000000000000000" pitchFamily="2" charset="2"/>
              </a:rPr>
              <a:t>  Une rencontre entre un (ou des) professionnel(s) désigné(s) selon l’analyse menée (médecin cadre territorial de santé scolaire, </a:t>
            </a:r>
            <a:r>
              <a:rPr lang="fr-FR" sz="4000" dirty="0"/>
              <a:t>conseiller socio-éducatif responsable territorial du service social scolaire</a:t>
            </a:r>
            <a:r>
              <a:rPr lang="fr-FR" sz="3900" dirty="0" smtClean="0">
                <a:sym typeface="Wingdings" panose="05000000000000000000" pitchFamily="2" charset="2"/>
              </a:rPr>
              <a:t>, …) et la famille pour une adresse particulière (bilan hospitalier pour l’un, accompagnement par les services sociaux pour l’autre, …).</a:t>
            </a:r>
          </a:p>
          <a:p>
            <a:pPr>
              <a:buFont typeface="Wingdings" panose="05000000000000000000" pitchFamily="2" charset="2"/>
              <a:buChar char="à"/>
            </a:pPr>
            <a:endParaRPr lang="fr-FR" sz="3600" dirty="0">
              <a:sym typeface="Wingdings" panose="05000000000000000000" pitchFamily="2" charset="2"/>
            </a:endParaRPr>
          </a:p>
          <a:p>
            <a:pPr>
              <a:buFont typeface="Wingdings" panose="05000000000000000000" pitchFamily="2" charset="2"/>
              <a:buChar char="à"/>
            </a:pPr>
            <a:endParaRPr lang="fr-FR" dirty="0" smtClean="0">
              <a:sym typeface="Wingdings" panose="05000000000000000000" pitchFamily="2" charset="2"/>
            </a:endParaRPr>
          </a:p>
          <a:p>
            <a:pPr>
              <a:buFont typeface="Wingdings" panose="05000000000000000000" pitchFamily="2" charset="2"/>
              <a:buChar char="à"/>
            </a:pPr>
            <a:endParaRPr lang="fr-FR" dirty="0">
              <a:sym typeface="Wingdings" panose="05000000000000000000" pitchFamily="2" charset="2"/>
            </a:endParaRPr>
          </a:p>
          <a:p>
            <a:pPr>
              <a:buFont typeface="Wingdings" panose="05000000000000000000" pitchFamily="2" charset="2"/>
              <a:buChar char="à"/>
            </a:pPr>
            <a:endParaRPr lang="fr-FR" dirty="0" smtClean="0">
              <a:sym typeface="Wingdings" panose="05000000000000000000" pitchFamily="2" charset="2"/>
            </a:endParaRPr>
          </a:p>
          <a:p>
            <a:pPr>
              <a:buFont typeface="Wingdings" panose="05000000000000000000" pitchFamily="2" charset="2"/>
              <a:buChar char="à"/>
            </a:pPr>
            <a:endParaRPr lang="fr-FR" dirty="0">
              <a:sym typeface="Wingdings" panose="05000000000000000000" pitchFamily="2" charset="2"/>
            </a:endParaRPr>
          </a:p>
          <a:p>
            <a:pPr>
              <a:buFont typeface="Wingdings" panose="05000000000000000000" pitchFamily="2" charset="2"/>
              <a:buChar char="à"/>
            </a:pPr>
            <a:endParaRPr lang="fr-FR" dirty="0" smtClean="0">
              <a:sym typeface="Wingdings" panose="05000000000000000000" pitchFamily="2" charset="2"/>
            </a:endParaRPr>
          </a:p>
          <a:p>
            <a:pPr>
              <a:buFont typeface="Wingdings" panose="05000000000000000000" pitchFamily="2" charset="2"/>
              <a:buChar char="à"/>
            </a:pPr>
            <a:endParaRPr lang="fr-FR" dirty="0">
              <a:sym typeface="Wingdings" panose="05000000000000000000" pitchFamily="2" charset="2"/>
            </a:endParaRPr>
          </a:p>
          <a:p>
            <a:pPr>
              <a:buFont typeface="Wingdings" panose="05000000000000000000" pitchFamily="2" charset="2"/>
              <a:buChar char="à"/>
            </a:pPr>
            <a:endParaRPr lang="fr-FR" dirty="0" smtClean="0">
              <a:sym typeface="Wingdings" panose="05000000000000000000" pitchFamily="2" charset="2"/>
            </a:endParaRPr>
          </a:p>
          <a:p>
            <a:pPr>
              <a:buFont typeface="Wingdings" panose="05000000000000000000" pitchFamily="2" charset="2"/>
              <a:buChar char="à"/>
            </a:pPr>
            <a:endParaRPr lang="fr-FR" dirty="0">
              <a:sym typeface="Wingdings" panose="05000000000000000000" pitchFamily="2" charset="2"/>
            </a:endParaRPr>
          </a:p>
          <a:p>
            <a:pPr>
              <a:buFont typeface="Wingdings" panose="05000000000000000000" pitchFamily="2" charset="2"/>
              <a:buChar char="à"/>
            </a:pPr>
            <a:endParaRPr lang="fr-FR" dirty="0" smtClean="0">
              <a:sym typeface="Wingdings" panose="05000000000000000000" pitchFamily="2" charset="2"/>
            </a:endParaRPr>
          </a:p>
          <a:p>
            <a:pPr>
              <a:buFont typeface="Wingdings" panose="05000000000000000000" pitchFamily="2" charset="2"/>
              <a:buChar char="à"/>
            </a:pPr>
            <a:endParaRPr lang="fr-FR" dirty="0">
              <a:sym typeface="Wingdings" panose="05000000000000000000" pitchFamily="2" charset="2"/>
            </a:endParaRPr>
          </a:p>
          <a:p>
            <a:pPr>
              <a:buFont typeface="Wingdings" panose="05000000000000000000" pitchFamily="2" charset="2"/>
              <a:buChar char="à"/>
            </a:pPr>
            <a:endParaRPr lang="fr-FR" dirty="0" smtClean="0">
              <a:sym typeface="Wingdings" panose="05000000000000000000" pitchFamily="2" charset="2"/>
            </a:endParaRPr>
          </a:p>
        </p:txBody>
      </p:sp>
    </p:spTree>
    <p:extLst>
      <p:ext uri="{BB962C8B-B14F-4D97-AF65-F5344CB8AC3E}">
        <p14:creationId xmlns:p14="http://schemas.microsoft.com/office/powerpoint/2010/main" val="1512933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2975" y="100013"/>
            <a:ext cx="10172699" cy="6494085"/>
          </a:xfrm>
          <a:prstGeom prst="rect">
            <a:avLst/>
          </a:prstGeom>
        </p:spPr>
        <p:txBody>
          <a:bodyPr wrap="square">
            <a:spAutoFit/>
          </a:bodyPr>
          <a:lstStyle/>
          <a:p>
            <a:pPr algn="just">
              <a:buFont typeface="Wingdings" panose="05000000000000000000" pitchFamily="2" charset="2"/>
              <a:buChar char="à"/>
            </a:pPr>
            <a:r>
              <a:rPr lang="fr-FR" sz="3200" dirty="0" smtClean="0">
                <a:sym typeface="Wingdings" panose="05000000000000000000" pitchFamily="2" charset="2"/>
              </a:rPr>
              <a:t> Une </a:t>
            </a:r>
            <a:r>
              <a:rPr lang="fr-FR" sz="3200" dirty="0">
                <a:sym typeface="Wingdings" panose="05000000000000000000" pitchFamily="2" charset="2"/>
              </a:rPr>
              <a:t>information à la CRIP au titre de la protection de l’enfance quand la famille manifeste dans la durée un déni de réalité et n’engage aucune démarche, après avoir été prévenue préalablement de cette </a:t>
            </a:r>
            <a:r>
              <a:rPr lang="fr-FR" sz="3200" dirty="0" smtClean="0">
                <a:sym typeface="Wingdings" panose="05000000000000000000" pitchFamily="2" charset="2"/>
              </a:rPr>
              <a:t>démarche.</a:t>
            </a:r>
          </a:p>
          <a:p>
            <a:pPr algn="just"/>
            <a:endParaRPr lang="fr-FR" sz="3200" dirty="0" smtClean="0">
              <a:sym typeface="Wingdings" panose="05000000000000000000" pitchFamily="2" charset="2"/>
            </a:endParaRPr>
          </a:p>
          <a:p>
            <a:pPr algn="just">
              <a:buFont typeface="Wingdings" panose="05000000000000000000" pitchFamily="2" charset="2"/>
              <a:buChar char="à"/>
            </a:pPr>
            <a:r>
              <a:rPr lang="fr-FR" sz="3200" dirty="0" smtClean="0">
                <a:sym typeface="Wingdings" panose="05000000000000000000" pitchFamily="2" charset="2"/>
              </a:rPr>
              <a:t> Une </a:t>
            </a:r>
            <a:r>
              <a:rPr lang="fr-FR" sz="3200" dirty="0">
                <a:sym typeface="Wingdings" panose="05000000000000000000" pitchFamily="2" charset="2"/>
              </a:rPr>
              <a:t>demande de médiation adressée au dispositif </a:t>
            </a:r>
            <a:r>
              <a:rPr lang="fr-FR" sz="3200" dirty="0" err="1">
                <a:sym typeface="Wingdings" panose="05000000000000000000" pitchFamily="2" charset="2"/>
              </a:rPr>
              <a:t>R’école</a:t>
            </a:r>
            <a:r>
              <a:rPr lang="fr-FR" sz="3200" dirty="0">
                <a:sym typeface="Wingdings" panose="05000000000000000000" pitchFamily="2" charset="2"/>
              </a:rPr>
              <a:t> pour des enfants </a:t>
            </a:r>
            <a:r>
              <a:rPr lang="fr-FR" sz="3200" dirty="0" smtClean="0">
                <a:sym typeface="Wingdings" panose="05000000000000000000" pitchFamily="2" charset="2"/>
              </a:rPr>
              <a:t>dont on fait l’hypothèse qu’ils ont en priorité à </a:t>
            </a:r>
            <a:r>
              <a:rPr lang="fr-FR" sz="3200" dirty="0">
                <a:sym typeface="Wingdings" panose="05000000000000000000" pitchFamily="2" charset="2"/>
              </a:rPr>
              <a:t>acquérir des habiletés </a:t>
            </a:r>
            <a:r>
              <a:rPr lang="fr-FR" sz="3200" dirty="0" smtClean="0">
                <a:sym typeface="Wingdings" panose="05000000000000000000" pitchFamily="2" charset="2"/>
              </a:rPr>
              <a:t>sociales. </a:t>
            </a:r>
          </a:p>
          <a:p>
            <a:pPr algn="just"/>
            <a:endParaRPr lang="fr-FR" sz="3200" dirty="0" smtClean="0">
              <a:sym typeface="Wingdings" panose="05000000000000000000" pitchFamily="2" charset="2"/>
            </a:endParaRPr>
          </a:p>
          <a:p>
            <a:pPr algn="just">
              <a:buFont typeface="Wingdings" panose="05000000000000000000" pitchFamily="2" charset="2"/>
              <a:buChar char="à"/>
            </a:pPr>
            <a:r>
              <a:rPr lang="fr-FR" sz="3200" dirty="0" smtClean="0">
                <a:sym typeface="Wingdings" panose="05000000000000000000" pitchFamily="2" charset="2"/>
              </a:rPr>
              <a:t> </a:t>
            </a:r>
            <a:r>
              <a:rPr lang="fr-FR" sz="3200" dirty="0">
                <a:sym typeface="Wingdings" panose="05000000000000000000" pitchFamily="2" charset="2"/>
              </a:rPr>
              <a:t>Une saisine de la plateforme départementale pour les situations qui restent durablement </a:t>
            </a:r>
            <a:r>
              <a:rPr lang="fr-FR" sz="3200" dirty="0" smtClean="0">
                <a:sym typeface="Wingdings" panose="05000000000000000000" pitchFamily="2" charset="2"/>
              </a:rPr>
              <a:t>bloquées, voire qui s’aggravent, malgré </a:t>
            </a:r>
            <a:r>
              <a:rPr lang="fr-FR" sz="3200" dirty="0">
                <a:sym typeface="Wingdings" panose="05000000000000000000" pitchFamily="2" charset="2"/>
              </a:rPr>
              <a:t>les réponses apportées et les </a:t>
            </a:r>
            <a:r>
              <a:rPr lang="fr-FR" sz="3200" dirty="0" smtClean="0">
                <a:sym typeface="Wingdings" panose="05000000000000000000" pitchFamily="2" charset="2"/>
              </a:rPr>
              <a:t>accompagnements mis en œuvre.</a:t>
            </a:r>
          </a:p>
        </p:txBody>
      </p:sp>
    </p:spTree>
    <p:extLst>
      <p:ext uri="{BB962C8B-B14F-4D97-AF65-F5344CB8AC3E}">
        <p14:creationId xmlns:p14="http://schemas.microsoft.com/office/powerpoint/2010/main" val="391542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2065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ctr"/>
            <a:r>
              <a:rPr lang="fr-FR" b="1" dirty="0" smtClean="0"/>
              <a:t> 6 - La plateforme </a:t>
            </a:r>
            <a:r>
              <a:rPr lang="fr-FR" b="1" dirty="0"/>
              <a:t>départementale</a:t>
            </a:r>
            <a:endParaRPr lang="fr-FR" dirty="0"/>
          </a:p>
        </p:txBody>
      </p:sp>
      <p:sp>
        <p:nvSpPr>
          <p:cNvPr id="3" name="Espace réservé du contenu 2"/>
          <p:cNvSpPr>
            <a:spLocks noGrp="1"/>
          </p:cNvSpPr>
          <p:nvPr>
            <p:ph idx="1"/>
          </p:nvPr>
        </p:nvSpPr>
        <p:spPr>
          <a:xfrm>
            <a:off x="838200" y="2200275"/>
            <a:ext cx="10515600" cy="3976688"/>
          </a:xfrm>
        </p:spPr>
        <p:txBody>
          <a:bodyPr>
            <a:normAutofit fontScale="70000" lnSpcReduction="20000"/>
          </a:bodyPr>
          <a:lstStyle/>
          <a:p>
            <a:pPr marL="0" indent="0" algn="just">
              <a:buNone/>
            </a:pPr>
            <a:r>
              <a:rPr lang="fr-FR" sz="5800" dirty="0" smtClean="0"/>
              <a:t> </a:t>
            </a:r>
          </a:p>
          <a:p>
            <a:pPr marL="0" indent="0" algn="just">
              <a:buNone/>
            </a:pPr>
            <a:r>
              <a:rPr lang="fr-FR" sz="5800" dirty="0" smtClean="0">
                <a:sym typeface="Wingdings" panose="05000000000000000000" pitchFamily="2" charset="2"/>
              </a:rPr>
              <a:t> </a:t>
            </a:r>
            <a:r>
              <a:rPr lang="fr-FR" sz="6500" dirty="0" smtClean="0"/>
              <a:t>Réunion </a:t>
            </a:r>
            <a:r>
              <a:rPr lang="fr-FR" sz="6500" dirty="0"/>
              <a:t>de concertation </a:t>
            </a:r>
            <a:r>
              <a:rPr lang="fr-FR" sz="6500" dirty="0" err="1" smtClean="0"/>
              <a:t>pluridis-ciplinaire</a:t>
            </a:r>
            <a:r>
              <a:rPr lang="fr-FR" sz="6500" dirty="0" smtClean="0"/>
              <a:t> </a:t>
            </a:r>
            <a:r>
              <a:rPr lang="fr-FR" sz="6500" dirty="0"/>
              <a:t>(R.C.P.) </a:t>
            </a:r>
            <a:r>
              <a:rPr lang="fr-FR" sz="6500" dirty="0" smtClean="0"/>
              <a:t>et pluri institutionnelle :         </a:t>
            </a:r>
          </a:p>
          <a:p>
            <a:pPr marL="0" indent="0" algn="just">
              <a:buNone/>
            </a:pPr>
            <a:endParaRPr lang="fr-FR" sz="6500" dirty="0"/>
          </a:p>
          <a:p>
            <a:pPr marL="0" indent="0" algn="just">
              <a:buNone/>
            </a:pPr>
            <a:r>
              <a:rPr lang="fr-FR" sz="6500" dirty="0" smtClean="0"/>
              <a:t>           Etude </a:t>
            </a:r>
            <a:r>
              <a:rPr lang="fr-FR" sz="6500" dirty="0"/>
              <a:t>de la situation de l'élève </a:t>
            </a:r>
            <a:endParaRPr lang="fr-FR" sz="6500" dirty="0" smtClean="0"/>
          </a:p>
          <a:p>
            <a:pPr marL="0" indent="0" algn="just">
              <a:buNone/>
            </a:pPr>
            <a:endParaRPr lang="fr-FR" sz="4600" dirty="0" smtClean="0"/>
          </a:p>
          <a:p>
            <a:pPr marL="0" indent="0" algn="just">
              <a:buNone/>
            </a:pPr>
            <a:r>
              <a:rPr lang="fr-FR" sz="4600" dirty="0" smtClean="0">
                <a:sym typeface="Wingdings" panose="05000000000000000000" pitchFamily="2" charset="2"/>
              </a:rPr>
              <a:t>  </a:t>
            </a:r>
            <a:endParaRPr lang="fr-FR" sz="3600" dirty="0"/>
          </a:p>
        </p:txBody>
      </p:sp>
    </p:spTree>
    <p:extLst>
      <p:ext uri="{BB962C8B-B14F-4D97-AF65-F5344CB8AC3E}">
        <p14:creationId xmlns:p14="http://schemas.microsoft.com/office/powerpoint/2010/main" val="316474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5801" y="728663"/>
            <a:ext cx="10682286" cy="6457950"/>
          </a:xfrm>
        </p:spPr>
        <p:txBody>
          <a:bodyPr>
            <a:normAutofit fontScale="92500" lnSpcReduction="20000"/>
          </a:bodyPr>
          <a:lstStyle/>
          <a:p>
            <a:pPr algn="just">
              <a:buFont typeface="Wingdings" panose="05000000000000000000" pitchFamily="2" charset="2"/>
              <a:buChar char="à"/>
            </a:pPr>
            <a:r>
              <a:rPr lang="fr-FR" sz="3600" dirty="0" smtClean="0"/>
              <a:t>Elle </a:t>
            </a:r>
            <a:r>
              <a:rPr lang="fr-FR" sz="3600" dirty="0"/>
              <a:t>comprend </a:t>
            </a:r>
            <a:r>
              <a:rPr lang="fr-FR" dirty="0" smtClean="0"/>
              <a:t>:</a:t>
            </a:r>
          </a:p>
          <a:p>
            <a:pPr marL="0" indent="0" algn="just">
              <a:buNone/>
            </a:pPr>
            <a:r>
              <a:rPr lang="fr-FR" dirty="0" smtClean="0"/>
              <a:t>-  </a:t>
            </a:r>
            <a:r>
              <a:rPr lang="fr-FR" sz="3400" dirty="0" smtClean="0"/>
              <a:t>Des </a:t>
            </a:r>
            <a:r>
              <a:rPr lang="fr-FR" sz="3400" dirty="0"/>
              <a:t>professionnels ressources pour apprécier la situation et faire des propositions </a:t>
            </a:r>
            <a:r>
              <a:rPr lang="fr-FR" sz="3400" dirty="0" smtClean="0"/>
              <a:t>: </a:t>
            </a:r>
            <a:endParaRPr lang="fr-FR" sz="3400" dirty="0"/>
          </a:p>
          <a:p>
            <a:pPr marL="0" indent="0" algn="just">
              <a:buNone/>
            </a:pPr>
            <a:r>
              <a:rPr lang="fr-FR" sz="3400" dirty="0" smtClean="0"/>
              <a:t>le </a:t>
            </a:r>
            <a:r>
              <a:rPr lang="fr-FR" sz="3400" dirty="0"/>
              <a:t>coordonnateur de la plateforme (psychologue de l’Education </a:t>
            </a:r>
            <a:r>
              <a:rPr lang="fr-FR" sz="3400" dirty="0" smtClean="0"/>
              <a:t>nationale</a:t>
            </a:r>
            <a:r>
              <a:rPr lang="fr-FR" sz="3400" dirty="0"/>
              <a:t>), 1 IEN,  1 pédopsychiatre, </a:t>
            </a:r>
            <a:r>
              <a:rPr lang="fr-FR" sz="3400" dirty="0" smtClean="0"/>
              <a:t>1 CPC, 1 </a:t>
            </a:r>
            <a:r>
              <a:rPr lang="fr-FR" sz="3400" dirty="0"/>
              <a:t>directeur d’école maternelle et 1 directeur d'école élémentaire,  </a:t>
            </a:r>
            <a:r>
              <a:rPr lang="fr-FR" sz="3400" dirty="0" smtClean="0"/>
              <a:t>1 médecin de l’encadrement central de la santé scolaire, </a:t>
            </a:r>
            <a:r>
              <a:rPr lang="fr-FR" sz="3400" dirty="0" smtClean="0"/>
              <a:t>1 cadre du service social, 2 </a:t>
            </a:r>
            <a:r>
              <a:rPr lang="fr-FR" sz="3400" dirty="0"/>
              <a:t>professeurs des écoles spécialisés (aides pédagogique et relationnelle), </a:t>
            </a:r>
            <a:r>
              <a:rPr lang="fr-FR" sz="3400" dirty="0" smtClean="0"/>
              <a:t> </a:t>
            </a:r>
            <a:r>
              <a:rPr lang="fr-FR" sz="3400" dirty="0"/>
              <a:t>1 </a:t>
            </a:r>
            <a:r>
              <a:rPr lang="fr-FR" sz="3400" dirty="0" smtClean="0"/>
              <a:t>représentant </a:t>
            </a:r>
            <a:r>
              <a:rPr lang="fr-FR" sz="3400" dirty="0"/>
              <a:t>de l’ASE, </a:t>
            </a:r>
            <a:r>
              <a:rPr lang="fr-FR" sz="3400" dirty="0" smtClean="0"/>
              <a:t>et d’autres acteurs selon les besoins (CAF…)</a:t>
            </a:r>
          </a:p>
          <a:p>
            <a:pPr marL="0" indent="0" algn="just">
              <a:buNone/>
            </a:pPr>
            <a:endParaRPr lang="fr-FR" sz="1900" dirty="0"/>
          </a:p>
          <a:p>
            <a:pPr algn="just">
              <a:buFontTx/>
              <a:buChar char="-"/>
            </a:pPr>
            <a:r>
              <a:rPr lang="fr-FR" sz="3400" dirty="0" smtClean="0"/>
              <a:t> Des professionnels connaissant la situation :</a:t>
            </a:r>
          </a:p>
          <a:p>
            <a:pPr marL="0" indent="0" algn="just">
              <a:buNone/>
            </a:pPr>
            <a:r>
              <a:rPr lang="fr-FR" sz="3400" dirty="0" smtClean="0"/>
              <a:t>le directeur de l’école, le médecin </a:t>
            </a:r>
            <a:r>
              <a:rPr lang="fr-FR" sz="3400" dirty="0"/>
              <a:t>de santé scolaire de l'élève et, ou, le médecin du CAPP, </a:t>
            </a:r>
            <a:r>
              <a:rPr lang="fr-FR" sz="3400" dirty="0" smtClean="0"/>
              <a:t>l'assistant social référent </a:t>
            </a:r>
            <a:r>
              <a:rPr lang="fr-FR" sz="3400" dirty="0"/>
              <a:t>de </a:t>
            </a:r>
            <a:r>
              <a:rPr lang="fr-FR" sz="3400" dirty="0" smtClean="0"/>
              <a:t>l’école, </a:t>
            </a:r>
            <a:r>
              <a:rPr lang="fr-FR" sz="3400" dirty="0"/>
              <a:t>le professeur des écoles </a:t>
            </a:r>
            <a:r>
              <a:rPr lang="fr-FR" sz="3400" dirty="0" smtClean="0"/>
              <a:t>spécialisé et d’autres acteurs selon les besoins</a:t>
            </a:r>
          </a:p>
          <a:p>
            <a:pPr>
              <a:buFontTx/>
              <a:buChar char="-"/>
            </a:pPr>
            <a:endParaRPr lang="fr-FR" sz="3400" dirty="0"/>
          </a:p>
        </p:txBody>
      </p:sp>
    </p:spTree>
    <p:extLst>
      <p:ext uri="{BB962C8B-B14F-4D97-AF65-F5344CB8AC3E}">
        <p14:creationId xmlns:p14="http://schemas.microsoft.com/office/powerpoint/2010/main" val="315142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u="sng" dirty="0" smtClean="0">
                <a:effectLst>
                  <a:outerShdw blurRad="38100" dist="38100" dir="2700000" algn="tl">
                    <a:srgbClr val="000000">
                      <a:alpha val="43137"/>
                    </a:srgbClr>
                  </a:outerShdw>
                </a:effectLst>
              </a:rPr>
              <a:t>Rôle de la plateforme </a:t>
            </a:r>
            <a:endParaRPr lang="fr-FR" u="sng"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600076" y="1485900"/>
            <a:ext cx="10753724" cy="5100638"/>
          </a:xfrm>
        </p:spPr>
        <p:txBody>
          <a:bodyPr>
            <a:normAutofit/>
          </a:bodyPr>
          <a:lstStyle/>
          <a:p>
            <a:pPr>
              <a:buFont typeface="Wingdings" panose="05000000000000000000" pitchFamily="2" charset="2"/>
              <a:buChar char="à"/>
            </a:pPr>
            <a:r>
              <a:rPr lang="fr-FR" sz="3200" dirty="0" smtClean="0">
                <a:sym typeface="Wingdings" panose="05000000000000000000" pitchFamily="2" charset="2"/>
              </a:rPr>
              <a:t>  Evaluer </a:t>
            </a:r>
            <a:r>
              <a:rPr lang="fr-FR" sz="3200" dirty="0">
                <a:sym typeface="Wingdings" panose="05000000000000000000" pitchFamily="2" charset="2"/>
              </a:rPr>
              <a:t>les actions menées</a:t>
            </a:r>
            <a:endParaRPr lang="fr-FR" sz="3200" dirty="0" smtClean="0">
              <a:sym typeface="Wingdings" panose="05000000000000000000" pitchFamily="2" charset="2"/>
            </a:endParaRPr>
          </a:p>
          <a:p>
            <a:pPr>
              <a:buFont typeface="Wingdings" panose="05000000000000000000" pitchFamily="2" charset="2"/>
              <a:buChar char="à"/>
            </a:pPr>
            <a:r>
              <a:rPr lang="fr-FR" sz="3200" dirty="0" smtClean="0">
                <a:sym typeface="Wingdings" panose="05000000000000000000" pitchFamily="2" charset="2"/>
              </a:rPr>
              <a:t>  Identifier les points de blocage et vérifier l’effectivité de l’accès aux différents dispositifs sollicités</a:t>
            </a:r>
          </a:p>
          <a:p>
            <a:pPr>
              <a:buFont typeface="Wingdings" panose="05000000000000000000" pitchFamily="2" charset="2"/>
              <a:buChar char="à"/>
            </a:pPr>
            <a:r>
              <a:rPr lang="fr-FR" sz="3200" dirty="0" smtClean="0">
                <a:sym typeface="Wingdings" panose="05000000000000000000" pitchFamily="2" charset="2"/>
              </a:rPr>
              <a:t>  Mettre en cohérence certaines actions</a:t>
            </a:r>
          </a:p>
          <a:p>
            <a:pPr>
              <a:buFont typeface="Wingdings" panose="05000000000000000000" pitchFamily="2" charset="2"/>
              <a:buChar char="à"/>
            </a:pPr>
            <a:r>
              <a:rPr lang="fr-FR" sz="3200" dirty="0">
                <a:sym typeface="Wingdings" panose="05000000000000000000" pitchFamily="2" charset="2"/>
              </a:rPr>
              <a:t> </a:t>
            </a:r>
            <a:r>
              <a:rPr lang="fr-FR" sz="3200" dirty="0" smtClean="0">
                <a:sym typeface="Wingdings" panose="05000000000000000000" pitchFamily="2" charset="2"/>
              </a:rPr>
              <a:t> Proposer des suivis</a:t>
            </a:r>
          </a:p>
          <a:p>
            <a:pPr>
              <a:buFont typeface="Wingdings" panose="05000000000000000000" pitchFamily="2" charset="2"/>
              <a:buChar char="à"/>
            </a:pPr>
            <a:r>
              <a:rPr lang="fr-FR" sz="3200" dirty="0" smtClean="0">
                <a:sym typeface="Wingdings" panose="05000000000000000000" pitchFamily="2" charset="2"/>
              </a:rPr>
              <a:t>  Proposer de nouvelles ressources </a:t>
            </a:r>
          </a:p>
          <a:p>
            <a:pPr>
              <a:buFont typeface="Wingdings" panose="05000000000000000000" pitchFamily="2" charset="2"/>
              <a:buChar char="à"/>
            </a:pPr>
            <a:r>
              <a:rPr lang="fr-FR" sz="3200" dirty="0">
                <a:sym typeface="Wingdings" panose="05000000000000000000" pitchFamily="2" charset="2"/>
              </a:rPr>
              <a:t> </a:t>
            </a:r>
            <a:r>
              <a:rPr lang="fr-FR" sz="3200" dirty="0" smtClean="0">
                <a:sym typeface="Wingdings" panose="05000000000000000000" pitchFamily="2" charset="2"/>
              </a:rPr>
              <a:t> Rencontrer les familles pour présenter les propositions</a:t>
            </a:r>
          </a:p>
          <a:p>
            <a:pPr>
              <a:buFont typeface="Wingdings" panose="05000000000000000000" pitchFamily="2" charset="2"/>
              <a:buChar char="à"/>
            </a:pPr>
            <a:r>
              <a:rPr lang="fr-FR" sz="3200" dirty="0">
                <a:sym typeface="Wingdings" panose="05000000000000000000" pitchFamily="2" charset="2"/>
              </a:rPr>
              <a:t> </a:t>
            </a:r>
            <a:r>
              <a:rPr lang="fr-FR" sz="3200" dirty="0" smtClean="0">
                <a:sym typeface="Wingdings" panose="05000000000000000000" pitchFamily="2" charset="2"/>
              </a:rPr>
              <a:t> Faciliter l’accompagnement des familles dans la durée, si besoin en mobilisant une médiation </a:t>
            </a:r>
            <a:r>
              <a:rPr lang="fr-FR" sz="3200" smtClean="0">
                <a:sym typeface="Wingdings" panose="05000000000000000000" pitchFamily="2" charset="2"/>
              </a:rPr>
              <a:t>trans-culturelle</a:t>
            </a:r>
            <a:endParaRPr lang="fr-FR" sz="3200" dirty="0" smtClean="0">
              <a:sym typeface="Wingdings" panose="05000000000000000000" pitchFamily="2" charset="2"/>
            </a:endParaRPr>
          </a:p>
          <a:p>
            <a:pPr>
              <a:buFont typeface="Wingdings" panose="05000000000000000000" pitchFamily="2" charset="2"/>
              <a:buChar char="à"/>
            </a:pPr>
            <a:endParaRPr lang="fr-FR" dirty="0"/>
          </a:p>
          <a:p>
            <a:endParaRPr lang="fr-FR" dirty="0" smtClean="0"/>
          </a:p>
          <a:p>
            <a:pPr marL="0" indent="0">
              <a:buNone/>
            </a:pPr>
            <a:endParaRPr lang="fr-FR" dirty="0"/>
          </a:p>
        </p:txBody>
      </p:sp>
    </p:spTree>
    <p:extLst>
      <p:ext uri="{BB962C8B-B14F-4D97-AF65-F5344CB8AC3E}">
        <p14:creationId xmlns:p14="http://schemas.microsoft.com/office/powerpoint/2010/main" val="82779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wipe(down)">
                                      <p:cBhvr>
                                        <p:cTn id="31" dur="580">
                                          <p:stCondLst>
                                            <p:cond delay="0"/>
                                          </p:stCondLst>
                                        </p:cTn>
                                        <p:tgtEl>
                                          <p:spTgt spid="3">
                                            <p:txEl>
                                              <p:pRg st="1" end="1"/>
                                            </p:txEl>
                                          </p:spTgt>
                                        </p:tgtEl>
                                      </p:cBhvr>
                                    </p:animEffect>
                                    <p:anim calcmode="lin" valueType="num">
                                      <p:cBhvr>
                                        <p:cTn id="3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1" end="1"/>
                                            </p:txEl>
                                          </p:spTgt>
                                        </p:tgtEl>
                                      </p:cBhvr>
                                      <p:to x="100000" y="60000"/>
                                    </p:animScale>
                                    <p:animScale>
                                      <p:cBhvr>
                                        <p:cTn id="38" dur="166" decel="50000">
                                          <p:stCondLst>
                                            <p:cond delay="676"/>
                                          </p:stCondLst>
                                        </p:cTn>
                                        <p:tgtEl>
                                          <p:spTgt spid="3">
                                            <p:txEl>
                                              <p:pRg st="1" end="1"/>
                                            </p:txEl>
                                          </p:spTgt>
                                        </p:tgtEl>
                                      </p:cBhvr>
                                      <p:to x="100000" y="100000"/>
                                    </p:animScale>
                                    <p:animScale>
                                      <p:cBhvr>
                                        <p:cTn id="39" dur="26">
                                          <p:stCondLst>
                                            <p:cond delay="1312"/>
                                          </p:stCondLst>
                                        </p:cTn>
                                        <p:tgtEl>
                                          <p:spTgt spid="3">
                                            <p:txEl>
                                              <p:pRg st="1" end="1"/>
                                            </p:txEl>
                                          </p:spTgt>
                                        </p:tgtEl>
                                      </p:cBhvr>
                                      <p:to x="100000" y="80000"/>
                                    </p:animScale>
                                    <p:animScale>
                                      <p:cBhvr>
                                        <p:cTn id="40" dur="166" decel="50000">
                                          <p:stCondLst>
                                            <p:cond delay="1338"/>
                                          </p:stCondLst>
                                        </p:cTn>
                                        <p:tgtEl>
                                          <p:spTgt spid="3">
                                            <p:txEl>
                                              <p:pRg st="1" end="1"/>
                                            </p:txEl>
                                          </p:spTgt>
                                        </p:tgtEl>
                                      </p:cBhvr>
                                      <p:to x="100000" y="100000"/>
                                    </p:animScale>
                                    <p:animScale>
                                      <p:cBhvr>
                                        <p:cTn id="41" dur="26">
                                          <p:stCondLst>
                                            <p:cond delay="1642"/>
                                          </p:stCondLst>
                                        </p:cTn>
                                        <p:tgtEl>
                                          <p:spTgt spid="3">
                                            <p:txEl>
                                              <p:pRg st="1" end="1"/>
                                            </p:txEl>
                                          </p:spTgt>
                                        </p:tgtEl>
                                      </p:cBhvr>
                                      <p:to x="100000" y="90000"/>
                                    </p:animScale>
                                    <p:animScale>
                                      <p:cBhvr>
                                        <p:cTn id="42" dur="166" decel="50000">
                                          <p:stCondLst>
                                            <p:cond delay="1668"/>
                                          </p:stCondLst>
                                        </p:cTn>
                                        <p:tgtEl>
                                          <p:spTgt spid="3">
                                            <p:txEl>
                                              <p:pRg st="1" end="1"/>
                                            </p:txEl>
                                          </p:spTgt>
                                        </p:tgtEl>
                                      </p:cBhvr>
                                      <p:to x="100000" y="100000"/>
                                    </p:animScale>
                                    <p:animScale>
                                      <p:cBhvr>
                                        <p:cTn id="43" dur="26">
                                          <p:stCondLst>
                                            <p:cond delay="1808"/>
                                          </p:stCondLst>
                                        </p:cTn>
                                        <p:tgtEl>
                                          <p:spTgt spid="3">
                                            <p:txEl>
                                              <p:pRg st="1" end="1"/>
                                            </p:txEl>
                                          </p:spTgt>
                                        </p:tgtEl>
                                      </p:cBhvr>
                                      <p:to x="100000" y="95000"/>
                                    </p:animScale>
                                    <p:animScale>
                                      <p:cBhvr>
                                        <p:cTn id="44" dur="166" decel="50000">
                                          <p:stCondLst>
                                            <p:cond delay="1834"/>
                                          </p:stCondLst>
                                        </p:cTn>
                                        <p:tgtEl>
                                          <p:spTgt spid="3">
                                            <p:txEl>
                                              <p:pRg st="1" end="1"/>
                                            </p:tx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Effect transition="in" filter="wipe(down)">
                                      <p:cBhvr>
                                        <p:cTn id="49" dur="580">
                                          <p:stCondLst>
                                            <p:cond delay="0"/>
                                          </p:stCondLst>
                                        </p:cTn>
                                        <p:tgtEl>
                                          <p:spTgt spid="3">
                                            <p:txEl>
                                              <p:pRg st="2" end="2"/>
                                            </p:txEl>
                                          </p:spTgt>
                                        </p:tgtEl>
                                      </p:cBhvr>
                                    </p:animEffect>
                                    <p:anim calcmode="lin" valueType="num">
                                      <p:cBhvr>
                                        <p:cTn id="5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3">
                                            <p:txEl>
                                              <p:pRg st="2" end="2"/>
                                            </p:txEl>
                                          </p:spTgt>
                                        </p:tgtEl>
                                      </p:cBhvr>
                                      <p:to x="100000" y="60000"/>
                                    </p:animScale>
                                    <p:animScale>
                                      <p:cBhvr>
                                        <p:cTn id="56" dur="166" decel="50000">
                                          <p:stCondLst>
                                            <p:cond delay="676"/>
                                          </p:stCondLst>
                                        </p:cTn>
                                        <p:tgtEl>
                                          <p:spTgt spid="3">
                                            <p:txEl>
                                              <p:pRg st="2" end="2"/>
                                            </p:txEl>
                                          </p:spTgt>
                                        </p:tgtEl>
                                      </p:cBhvr>
                                      <p:to x="100000" y="100000"/>
                                    </p:animScale>
                                    <p:animScale>
                                      <p:cBhvr>
                                        <p:cTn id="57" dur="26">
                                          <p:stCondLst>
                                            <p:cond delay="1312"/>
                                          </p:stCondLst>
                                        </p:cTn>
                                        <p:tgtEl>
                                          <p:spTgt spid="3">
                                            <p:txEl>
                                              <p:pRg st="2" end="2"/>
                                            </p:txEl>
                                          </p:spTgt>
                                        </p:tgtEl>
                                      </p:cBhvr>
                                      <p:to x="100000" y="80000"/>
                                    </p:animScale>
                                    <p:animScale>
                                      <p:cBhvr>
                                        <p:cTn id="58" dur="166" decel="50000">
                                          <p:stCondLst>
                                            <p:cond delay="1338"/>
                                          </p:stCondLst>
                                        </p:cTn>
                                        <p:tgtEl>
                                          <p:spTgt spid="3">
                                            <p:txEl>
                                              <p:pRg st="2" end="2"/>
                                            </p:txEl>
                                          </p:spTgt>
                                        </p:tgtEl>
                                      </p:cBhvr>
                                      <p:to x="100000" y="100000"/>
                                    </p:animScale>
                                    <p:animScale>
                                      <p:cBhvr>
                                        <p:cTn id="59" dur="26">
                                          <p:stCondLst>
                                            <p:cond delay="1642"/>
                                          </p:stCondLst>
                                        </p:cTn>
                                        <p:tgtEl>
                                          <p:spTgt spid="3">
                                            <p:txEl>
                                              <p:pRg st="2" end="2"/>
                                            </p:txEl>
                                          </p:spTgt>
                                        </p:tgtEl>
                                      </p:cBhvr>
                                      <p:to x="100000" y="90000"/>
                                    </p:animScale>
                                    <p:animScale>
                                      <p:cBhvr>
                                        <p:cTn id="60" dur="166" decel="50000">
                                          <p:stCondLst>
                                            <p:cond delay="1668"/>
                                          </p:stCondLst>
                                        </p:cTn>
                                        <p:tgtEl>
                                          <p:spTgt spid="3">
                                            <p:txEl>
                                              <p:pRg st="2" end="2"/>
                                            </p:txEl>
                                          </p:spTgt>
                                        </p:tgtEl>
                                      </p:cBhvr>
                                      <p:to x="100000" y="100000"/>
                                    </p:animScale>
                                    <p:animScale>
                                      <p:cBhvr>
                                        <p:cTn id="61" dur="26">
                                          <p:stCondLst>
                                            <p:cond delay="1808"/>
                                          </p:stCondLst>
                                        </p:cTn>
                                        <p:tgtEl>
                                          <p:spTgt spid="3">
                                            <p:txEl>
                                              <p:pRg st="2" end="2"/>
                                            </p:txEl>
                                          </p:spTgt>
                                        </p:tgtEl>
                                      </p:cBhvr>
                                      <p:to x="100000" y="95000"/>
                                    </p:animScale>
                                    <p:animScale>
                                      <p:cBhvr>
                                        <p:cTn id="62" dur="166" decel="50000">
                                          <p:stCondLst>
                                            <p:cond delay="1834"/>
                                          </p:stCondLst>
                                        </p:cTn>
                                        <p:tgtEl>
                                          <p:spTgt spid="3">
                                            <p:txEl>
                                              <p:pRg st="2" end="2"/>
                                            </p:txEl>
                                          </p:spTgt>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animEffect transition="in" filter="wipe(down)">
                                      <p:cBhvr>
                                        <p:cTn id="67" dur="580">
                                          <p:stCondLst>
                                            <p:cond delay="0"/>
                                          </p:stCondLst>
                                        </p:cTn>
                                        <p:tgtEl>
                                          <p:spTgt spid="3">
                                            <p:txEl>
                                              <p:pRg st="3" end="3"/>
                                            </p:txEl>
                                          </p:spTgt>
                                        </p:tgtEl>
                                      </p:cBhvr>
                                    </p:animEffect>
                                    <p:anim calcmode="lin" valueType="num">
                                      <p:cBhvr>
                                        <p:cTn id="6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3">
                                            <p:txEl>
                                              <p:pRg st="3" end="3"/>
                                            </p:txEl>
                                          </p:spTgt>
                                        </p:tgtEl>
                                      </p:cBhvr>
                                      <p:to x="100000" y="60000"/>
                                    </p:animScale>
                                    <p:animScale>
                                      <p:cBhvr>
                                        <p:cTn id="74" dur="166" decel="50000">
                                          <p:stCondLst>
                                            <p:cond delay="676"/>
                                          </p:stCondLst>
                                        </p:cTn>
                                        <p:tgtEl>
                                          <p:spTgt spid="3">
                                            <p:txEl>
                                              <p:pRg st="3" end="3"/>
                                            </p:txEl>
                                          </p:spTgt>
                                        </p:tgtEl>
                                      </p:cBhvr>
                                      <p:to x="100000" y="100000"/>
                                    </p:animScale>
                                    <p:animScale>
                                      <p:cBhvr>
                                        <p:cTn id="75" dur="26">
                                          <p:stCondLst>
                                            <p:cond delay="1312"/>
                                          </p:stCondLst>
                                        </p:cTn>
                                        <p:tgtEl>
                                          <p:spTgt spid="3">
                                            <p:txEl>
                                              <p:pRg st="3" end="3"/>
                                            </p:txEl>
                                          </p:spTgt>
                                        </p:tgtEl>
                                      </p:cBhvr>
                                      <p:to x="100000" y="80000"/>
                                    </p:animScale>
                                    <p:animScale>
                                      <p:cBhvr>
                                        <p:cTn id="76" dur="166" decel="50000">
                                          <p:stCondLst>
                                            <p:cond delay="1338"/>
                                          </p:stCondLst>
                                        </p:cTn>
                                        <p:tgtEl>
                                          <p:spTgt spid="3">
                                            <p:txEl>
                                              <p:pRg st="3" end="3"/>
                                            </p:txEl>
                                          </p:spTgt>
                                        </p:tgtEl>
                                      </p:cBhvr>
                                      <p:to x="100000" y="100000"/>
                                    </p:animScale>
                                    <p:animScale>
                                      <p:cBhvr>
                                        <p:cTn id="77" dur="26">
                                          <p:stCondLst>
                                            <p:cond delay="1642"/>
                                          </p:stCondLst>
                                        </p:cTn>
                                        <p:tgtEl>
                                          <p:spTgt spid="3">
                                            <p:txEl>
                                              <p:pRg st="3" end="3"/>
                                            </p:txEl>
                                          </p:spTgt>
                                        </p:tgtEl>
                                      </p:cBhvr>
                                      <p:to x="100000" y="90000"/>
                                    </p:animScale>
                                    <p:animScale>
                                      <p:cBhvr>
                                        <p:cTn id="78" dur="166" decel="50000">
                                          <p:stCondLst>
                                            <p:cond delay="1668"/>
                                          </p:stCondLst>
                                        </p:cTn>
                                        <p:tgtEl>
                                          <p:spTgt spid="3">
                                            <p:txEl>
                                              <p:pRg st="3" end="3"/>
                                            </p:txEl>
                                          </p:spTgt>
                                        </p:tgtEl>
                                      </p:cBhvr>
                                      <p:to x="100000" y="100000"/>
                                    </p:animScale>
                                    <p:animScale>
                                      <p:cBhvr>
                                        <p:cTn id="79" dur="26">
                                          <p:stCondLst>
                                            <p:cond delay="1808"/>
                                          </p:stCondLst>
                                        </p:cTn>
                                        <p:tgtEl>
                                          <p:spTgt spid="3">
                                            <p:txEl>
                                              <p:pRg st="3" end="3"/>
                                            </p:txEl>
                                          </p:spTgt>
                                        </p:tgtEl>
                                      </p:cBhvr>
                                      <p:to x="100000" y="95000"/>
                                    </p:animScale>
                                    <p:animScale>
                                      <p:cBhvr>
                                        <p:cTn id="80" dur="166" decel="50000">
                                          <p:stCondLst>
                                            <p:cond delay="1834"/>
                                          </p:stCondLst>
                                        </p:cTn>
                                        <p:tgtEl>
                                          <p:spTgt spid="3">
                                            <p:txEl>
                                              <p:pRg st="3" end="3"/>
                                            </p:txEl>
                                          </p:spTgt>
                                        </p:tgtEl>
                                      </p:cBhvr>
                                      <p:to x="100000" y="100000"/>
                                    </p:animScale>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grpId="0" nodeType="clickEffect">
                                  <p:stCondLst>
                                    <p:cond delay="0"/>
                                  </p:stCondLst>
                                  <p:childTnLst>
                                    <p:set>
                                      <p:cBhvr>
                                        <p:cTn id="84" dur="1" fill="hold">
                                          <p:stCondLst>
                                            <p:cond delay="0"/>
                                          </p:stCondLst>
                                        </p:cTn>
                                        <p:tgtEl>
                                          <p:spTgt spid="3">
                                            <p:txEl>
                                              <p:pRg st="4" end="4"/>
                                            </p:txEl>
                                          </p:spTgt>
                                        </p:tgtEl>
                                        <p:attrNameLst>
                                          <p:attrName>style.visibility</p:attrName>
                                        </p:attrNameLst>
                                      </p:cBhvr>
                                      <p:to>
                                        <p:strVal val="visible"/>
                                      </p:to>
                                    </p:set>
                                    <p:animEffect transition="in" filter="wipe(down)">
                                      <p:cBhvr>
                                        <p:cTn id="85" dur="580">
                                          <p:stCondLst>
                                            <p:cond delay="0"/>
                                          </p:stCondLst>
                                        </p:cTn>
                                        <p:tgtEl>
                                          <p:spTgt spid="3">
                                            <p:txEl>
                                              <p:pRg st="4" end="4"/>
                                            </p:txEl>
                                          </p:spTgt>
                                        </p:tgtEl>
                                      </p:cBhvr>
                                    </p:animEffect>
                                    <p:anim calcmode="lin" valueType="num">
                                      <p:cBhvr>
                                        <p:cTn id="8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1" dur="26">
                                          <p:stCondLst>
                                            <p:cond delay="650"/>
                                          </p:stCondLst>
                                        </p:cTn>
                                        <p:tgtEl>
                                          <p:spTgt spid="3">
                                            <p:txEl>
                                              <p:pRg st="4" end="4"/>
                                            </p:txEl>
                                          </p:spTgt>
                                        </p:tgtEl>
                                      </p:cBhvr>
                                      <p:to x="100000" y="60000"/>
                                    </p:animScale>
                                    <p:animScale>
                                      <p:cBhvr>
                                        <p:cTn id="92" dur="166" decel="50000">
                                          <p:stCondLst>
                                            <p:cond delay="676"/>
                                          </p:stCondLst>
                                        </p:cTn>
                                        <p:tgtEl>
                                          <p:spTgt spid="3">
                                            <p:txEl>
                                              <p:pRg st="4" end="4"/>
                                            </p:txEl>
                                          </p:spTgt>
                                        </p:tgtEl>
                                      </p:cBhvr>
                                      <p:to x="100000" y="100000"/>
                                    </p:animScale>
                                    <p:animScale>
                                      <p:cBhvr>
                                        <p:cTn id="93" dur="26">
                                          <p:stCondLst>
                                            <p:cond delay="1312"/>
                                          </p:stCondLst>
                                        </p:cTn>
                                        <p:tgtEl>
                                          <p:spTgt spid="3">
                                            <p:txEl>
                                              <p:pRg st="4" end="4"/>
                                            </p:txEl>
                                          </p:spTgt>
                                        </p:tgtEl>
                                      </p:cBhvr>
                                      <p:to x="100000" y="80000"/>
                                    </p:animScale>
                                    <p:animScale>
                                      <p:cBhvr>
                                        <p:cTn id="94" dur="166" decel="50000">
                                          <p:stCondLst>
                                            <p:cond delay="1338"/>
                                          </p:stCondLst>
                                        </p:cTn>
                                        <p:tgtEl>
                                          <p:spTgt spid="3">
                                            <p:txEl>
                                              <p:pRg st="4" end="4"/>
                                            </p:txEl>
                                          </p:spTgt>
                                        </p:tgtEl>
                                      </p:cBhvr>
                                      <p:to x="100000" y="100000"/>
                                    </p:animScale>
                                    <p:animScale>
                                      <p:cBhvr>
                                        <p:cTn id="95" dur="26">
                                          <p:stCondLst>
                                            <p:cond delay="1642"/>
                                          </p:stCondLst>
                                        </p:cTn>
                                        <p:tgtEl>
                                          <p:spTgt spid="3">
                                            <p:txEl>
                                              <p:pRg st="4" end="4"/>
                                            </p:txEl>
                                          </p:spTgt>
                                        </p:tgtEl>
                                      </p:cBhvr>
                                      <p:to x="100000" y="90000"/>
                                    </p:animScale>
                                    <p:animScale>
                                      <p:cBhvr>
                                        <p:cTn id="96" dur="166" decel="50000">
                                          <p:stCondLst>
                                            <p:cond delay="1668"/>
                                          </p:stCondLst>
                                        </p:cTn>
                                        <p:tgtEl>
                                          <p:spTgt spid="3">
                                            <p:txEl>
                                              <p:pRg st="4" end="4"/>
                                            </p:txEl>
                                          </p:spTgt>
                                        </p:tgtEl>
                                      </p:cBhvr>
                                      <p:to x="100000" y="100000"/>
                                    </p:animScale>
                                    <p:animScale>
                                      <p:cBhvr>
                                        <p:cTn id="97" dur="26">
                                          <p:stCondLst>
                                            <p:cond delay="1808"/>
                                          </p:stCondLst>
                                        </p:cTn>
                                        <p:tgtEl>
                                          <p:spTgt spid="3">
                                            <p:txEl>
                                              <p:pRg st="4" end="4"/>
                                            </p:txEl>
                                          </p:spTgt>
                                        </p:tgtEl>
                                      </p:cBhvr>
                                      <p:to x="100000" y="95000"/>
                                    </p:animScale>
                                    <p:animScale>
                                      <p:cBhvr>
                                        <p:cTn id="98" dur="166" decel="50000">
                                          <p:stCondLst>
                                            <p:cond delay="1834"/>
                                          </p:stCondLst>
                                        </p:cTn>
                                        <p:tgtEl>
                                          <p:spTgt spid="3">
                                            <p:txEl>
                                              <p:pRg st="4" end="4"/>
                                            </p:txEl>
                                          </p:spTgt>
                                        </p:tgtEl>
                                      </p:cBhvr>
                                      <p:to x="100000" y="100000"/>
                                    </p:animScale>
                                  </p:childTnLst>
                                </p:cTn>
                              </p:par>
                            </p:childTnLst>
                          </p:cTn>
                        </p:par>
                      </p:childTnLst>
                    </p:cTn>
                  </p:par>
                  <p:par>
                    <p:cTn id="99" fill="hold">
                      <p:stCondLst>
                        <p:cond delay="indefinite"/>
                      </p:stCondLst>
                      <p:childTnLst>
                        <p:par>
                          <p:cTn id="100" fill="hold">
                            <p:stCondLst>
                              <p:cond delay="0"/>
                            </p:stCondLst>
                            <p:childTnLst>
                              <p:par>
                                <p:cTn id="101" presetID="26" presetClass="entr" presetSubtype="0" fill="hold" grpId="0" nodeType="clickEffect">
                                  <p:stCondLst>
                                    <p:cond delay="0"/>
                                  </p:stCondLst>
                                  <p:childTnLst>
                                    <p:set>
                                      <p:cBhvr>
                                        <p:cTn id="102" dur="1" fill="hold">
                                          <p:stCondLst>
                                            <p:cond delay="0"/>
                                          </p:stCondLst>
                                        </p:cTn>
                                        <p:tgtEl>
                                          <p:spTgt spid="3">
                                            <p:txEl>
                                              <p:pRg st="5" end="5"/>
                                            </p:txEl>
                                          </p:spTgt>
                                        </p:tgtEl>
                                        <p:attrNameLst>
                                          <p:attrName>style.visibility</p:attrName>
                                        </p:attrNameLst>
                                      </p:cBhvr>
                                      <p:to>
                                        <p:strVal val="visible"/>
                                      </p:to>
                                    </p:set>
                                    <p:animEffect transition="in" filter="wipe(down)">
                                      <p:cBhvr>
                                        <p:cTn id="103" dur="580">
                                          <p:stCondLst>
                                            <p:cond delay="0"/>
                                          </p:stCondLst>
                                        </p:cTn>
                                        <p:tgtEl>
                                          <p:spTgt spid="3">
                                            <p:txEl>
                                              <p:pRg st="5" end="5"/>
                                            </p:txEl>
                                          </p:spTgt>
                                        </p:tgtEl>
                                      </p:cBhvr>
                                    </p:animEffect>
                                    <p:anim calcmode="lin" valueType="num">
                                      <p:cBhvr>
                                        <p:cTn id="104"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3">
                                            <p:txEl>
                                              <p:pRg st="5" end="5"/>
                                            </p:txEl>
                                          </p:spTgt>
                                        </p:tgtEl>
                                      </p:cBhvr>
                                      <p:to x="100000" y="60000"/>
                                    </p:animScale>
                                    <p:animScale>
                                      <p:cBhvr>
                                        <p:cTn id="110" dur="166" decel="50000">
                                          <p:stCondLst>
                                            <p:cond delay="676"/>
                                          </p:stCondLst>
                                        </p:cTn>
                                        <p:tgtEl>
                                          <p:spTgt spid="3">
                                            <p:txEl>
                                              <p:pRg st="5" end="5"/>
                                            </p:txEl>
                                          </p:spTgt>
                                        </p:tgtEl>
                                      </p:cBhvr>
                                      <p:to x="100000" y="100000"/>
                                    </p:animScale>
                                    <p:animScale>
                                      <p:cBhvr>
                                        <p:cTn id="111" dur="26">
                                          <p:stCondLst>
                                            <p:cond delay="1312"/>
                                          </p:stCondLst>
                                        </p:cTn>
                                        <p:tgtEl>
                                          <p:spTgt spid="3">
                                            <p:txEl>
                                              <p:pRg st="5" end="5"/>
                                            </p:txEl>
                                          </p:spTgt>
                                        </p:tgtEl>
                                      </p:cBhvr>
                                      <p:to x="100000" y="80000"/>
                                    </p:animScale>
                                    <p:animScale>
                                      <p:cBhvr>
                                        <p:cTn id="112" dur="166" decel="50000">
                                          <p:stCondLst>
                                            <p:cond delay="1338"/>
                                          </p:stCondLst>
                                        </p:cTn>
                                        <p:tgtEl>
                                          <p:spTgt spid="3">
                                            <p:txEl>
                                              <p:pRg st="5" end="5"/>
                                            </p:txEl>
                                          </p:spTgt>
                                        </p:tgtEl>
                                      </p:cBhvr>
                                      <p:to x="100000" y="100000"/>
                                    </p:animScale>
                                    <p:animScale>
                                      <p:cBhvr>
                                        <p:cTn id="113" dur="26">
                                          <p:stCondLst>
                                            <p:cond delay="1642"/>
                                          </p:stCondLst>
                                        </p:cTn>
                                        <p:tgtEl>
                                          <p:spTgt spid="3">
                                            <p:txEl>
                                              <p:pRg st="5" end="5"/>
                                            </p:txEl>
                                          </p:spTgt>
                                        </p:tgtEl>
                                      </p:cBhvr>
                                      <p:to x="100000" y="90000"/>
                                    </p:animScale>
                                    <p:animScale>
                                      <p:cBhvr>
                                        <p:cTn id="114" dur="166" decel="50000">
                                          <p:stCondLst>
                                            <p:cond delay="1668"/>
                                          </p:stCondLst>
                                        </p:cTn>
                                        <p:tgtEl>
                                          <p:spTgt spid="3">
                                            <p:txEl>
                                              <p:pRg st="5" end="5"/>
                                            </p:txEl>
                                          </p:spTgt>
                                        </p:tgtEl>
                                      </p:cBhvr>
                                      <p:to x="100000" y="100000"/>
                                    </p:animScale>
                                    <p:animScale>
                                      <p:cBhvr>
                                        <p:cTn id="115" dur="26">
                                          <p:stCondLst>
                                            <p:cond delay="1808"/>
                                          </p:stCondLst>
                                        </p:cTn>
                                        <p:tgtEl>
                                          <p:spTgt spid="3">
                                            <p:txEl>
                                              <p:pRg st="5" end="5"/>
                                            </p:txEl>
                                          </p:spTgt>
                                        </p:tgtEl>
                                      </p:cBhvr>
                                      <p:to x="100000" y="95000"/>
                                    </p:animScale>
                                    <p:animScale>
                                      <p:cBhvr>
                                        <p:cTn id="116" dur="166" decel="50000">
                                          <p:stCondLst>
                                            <p:cond delay="1834"/>
                                          </p:stCondLst>
                                        </p:cTn>
                                        <p:tgtEl>
                                          <p:spTgt spid="3">
                                            <p:txEl>
                                              <p:pRg st="5" end="5"/>
                                            </p:txEl>
                                          </p:spTgt>
                                        </p:tgtEl>
                                      </p:cBhvr>
                                      <p:to x="100000" y="100000"/>
                                    </p:animScale>
                                  </p:childTnLst>
                                </p:cTn>
                              </p:par>
                            </p:childTnLst>
                          </p:cTn>
                        </p:par>
                      </p:childTnLst>
                    </p:cTn>
                  </p:par>
                  <p:par>
                    <p:cTn id="117" fill="hold">
                      <p:stCondLst>
                        <p:cond delay="indefinite"/>
                      </p:stCondLst>
                      <p:childTnLst>
                        <p:par>
                          <p:cTn id="118" fill="hold">
                            <p:stCondLst>
                              <p:cond delay="0"/>
                            </p:stCondLst>
                            <p:childTnLst>
                              <p:par>
                                <p:cTn id="119" presetID="26" presetClass="entr" presetSubtype="0" fill="hold" grpId="0" nodeType="clickEffect">
                                  <p:stCondLst>
                                    <p:cond delay="0"/>
                                  </p:stCondLst>
                                  <p:childTnLst>
                                    <p:set>
                                      <p:cBhvr>
                                        <p:cTn id="120" dur="1" fill="hold">
                                          <p:stCondLst>
                                            <p:cond delay="0"/>
                                          </p:stCondLst>
                                        </p:cTn>
                                        <p:tgtEl>
                                          <p:spTgt spid="3">
                                            <p:txEl>
                                              <p:pRg st="6" end="6"/>
                                            </p:txEl>
                                          </p:spTgt>
                                        </p:tgtEl>
                                        <p:attrNameLst>
                                          <p:attrName>style.visibility</p:attrName>
                                        </p:attrNameLst>
                                      </p:cBhvr>
                                      <p:to>
                                        <p:strVal val="visible"/>
                                      </p:to>
                                    </p:set>
                                    <p:animEffect transition="in" filter="wipe(down)">
                                      <p:cBhvr>
                                        <p:cTn id="121" dur="580">
                                          <p:stCondLst>
                                            <p:cond delay="0"/>
                                          </p:stCondLst>
                                        </p:cTn>
                                        <p:tgtEl>
                                          <p:spTgt spid="3">
                                            <p:txEl>
                                              <p:pRg st="6" end="6"/>
                                            </p:txEl>
                                          </p:spTgt>
                                        </p:tgtEl>
                                      </p:cBhvr>
                                    </p:animEffect>
                                    <p:anim calcmode="lin" valueType="num">
                                      <p:cBhvr>
                                        <p:cTn id="122"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7" dur="26">
                                          <p:stCondLst>
                                            <p:cond delay="650"/>
                                          </p:stCondLst>
                                        </p:cTn>
                                        <p:tgtEl>
                                          <p:spTgt spid="3">
                                            <p:txEl>
                                              <p:pRg st="6" end="6"/>
                                            </p:txEl>
                                          </p:spTgt>
                                        </p:tgtEl>
                                      </p:cBhvr>
                                      <p:to x="100000" y="60000"/>
                                    </p:animScale>
                                    <p:animScale>
                                      <p:cBhvr>
                                        <p:cTn id="128" dur="166" decel="50000">
                                          <p:stCondLst>
                                            <p:cond delay="676"/>
                                          </p:stCondLst>
                                        </p:cTn>
                                        <p:tgtEl>
                                          <p:spTgt spid="3">
                                            <p:txEl>
                                              <p:pRg st="6" end="6"/>
                                            </p:txEl>
                                          </p:spTgt>
                                        </p:tgtEl>
                                      </p:cBhvr>
                                      <p:to x="100000" y="100000"/>
                                    </p:animScale>
                                    <p:animScale>
                                      <p:cBhvr>
                                        <p:cTn id="129" dur="26">
                                          <p:stCondLst>
                                            <p:cond delay="1312"/>
                                          </p:stCondLst>
                                        </p:cTn>
                                        <p:tgtEl>
                                          <p:spTgt spid="3">
                                            <p:txEl>
                                              <p:pRg st="6" end="6"/>
                                            </p:txEl>
                                          </p:spTgt>
                                        </p:tgtEl>
                                      </p:cBhvr>
                                      <p:to x="100000" y="80000"/>
                                    </p:animScale>
                                    <p:animScale>
                                      <p:cBhvr>
                                        <p:cTn id="130" dur="166" decel="50000">
                                          <p:stCondLst>
                                            <p:cond delay="1338"/>
                                          </p:stCondLst>
                                        </p:cTn>
                                        <p:tgtEl>
                                          <p:spTgt spid="3">
                                            <p:txEl>
                                              <p:pRg st="6" end="6"/>
                                            </p:txEl>
                                          </p:spTgt>
                                        </p:tgtEl>
                                      </p:cBhvr>
                                      <p:to x="100000" y="100000"/>
                                    </p:animScale>
                                    <p:animScale>
                                      <p:cBhvr>
                                        <p:cTn id="131" dur="26">
                                          <p:stCondLst>
                                            <p:cond delay="1642"/>
                                          </p:stCondLst>
                                        </p:cTn>
                                        <p:tgtEl>
                                          <p:spTgt spid="3">
                                            <p:txEl>
                                              <p:pRg st="6" end="6"/>
                                            </p:txEl>
                                          </p:spTgt>
                                        </p:tgtEl>
                                      </p:cBhvr>
                                      <p:to x="100000" y="90000"/>
                                    </p:animScale>
                                    <p:animScale>
                                      <p:cBhvr>
                                        <p:cTn id="132" dur="166" decel="50000">
                                          <p:stCondLst>
                                            <p:cond delay="1668"/>
                                          </p:stCondLst>
                                        </p:cTn>
                                        <p:tgtEl>
                                          <p:spTgt spid="3">
                                            <p:txEl>
                                              <p:pRg st="6" end="6"/>
                                            </p:txEl>
                                          </p:spTgt>
                                        </p:tgtEl>
                                      </p:cBhvr>
                                      <p:to x="100000" y="100000"/>
                                    </p:animScale>
                                    <p:animScale>
                                      <p:cBhvr>
                                        <p:cTn id="133" dur="26">
                                          <p:stCondLst>
                                            <p:cond delay="1808"/>
                                          </p:stCondLst>
                                        </p:cTn>
                                        <p:tgtEl>
                                          <p:spTgt spid="3">
                                            <p:txEl>
                                              <p:pRg st="6" end="6"/>
                                            </p:txEl>
                                          </p:spTgt>
                                        </p:tgtEl>
                                      </p:cBhvr>
                                      <p:to x="100000" y="95000"/>
                                    </p:animScale>
                                    <p:animScale>
                                      <p:cBhvr>
                                        <p:cTn id="134"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a:xfrm>
            <a:off x="642938" y="4129088"/>
            <a:ext cx="10225086" cy="331073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a:bodyPr>
          <a:lstStyle/>
          <a:p>
            <a:pPr algn="just"/>
            <a:r>
              <a:rPr lang="fr-FR" sz="3600" dirty="0" smtClean="0"/>
              <a:t>Un élève manifeste de </a:t>
            </a:r>
            <a:r>
              <a:rPr lang="fr-FR" sz="3600" u="sng" dirty="0" smtClean="0"/>
              <a:t>manière récurrente et durable un comportement perturbateur</a:t>
            </a:r>
            <a:r>
              <a:rPr lang="fr-FR" sz="3600" dirty="0" smtClean="0"/>
              <a:t> … différentes actions peuvent être envisagées. </a:t>
            </a:r>
            <a:endParaRPr lang="fr-FR" sz="3600" dirty="0"/>
          </a:p>
        </p:txBody>
      </p:sp>
      <p:pic>
        <p:nvPicPr>
          <p:cNvPr id="6" name="Espace réservé du contenu 5"/>
          <p:cNvPicPr>
            <a:picLocks noGrp="1" noChangeAspect="1"/>
          </p:cNvPicPr>
          <p:nvPr>
            <p:ph idx="1"/>
          </p:nvPr>
        </p:nvPicPr>
        <p:blipFill>
          <a:blip r:embed="rId2"/>
          <a:stretch>
            <a:fillRect/>
          </a:stretch>
        </p:blipFill>
        <p:spPr>
          <a:xfrm>
            <a:off x="3600450" y="288856"/>
            <a:ext cx="3729038" cy="4147250"/>
          </a:xfrm>
        </p:spPr>
      </p:pic>
    </p:spTree>
    <p:extLst>
      <p:ext uri="{BB962C8B-B14F-4D97-AF65-F5344CB8AC3E}">
        <p14:creationId xmlns:p14="http://schemas.microsoft.com/office/powerpoint/2010/main" val="3535878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450" y="1557337"/>
            <a:ext cx="11182350" cy="2986087"/>
          </a:xfrm>
        </p:spPr>
        <p:txBody>
          <a:bodyPr>
            <a:normAutofit fontScale="90000"/>
          </a:bodyPr>
          <a:lstStyle/>
          <a:p>
            <a:pPr algn="ctr"/>
            <a:r>
              <a:rPr lang="fr-FR" dirty="0">
                <a:latin typeface="+mn-lt"/>
              </a:rPr>
              <a:t/>
            </a:r>
            <a:br>
              <a:rPr lang="fr-FR" dirty="0">
                <a:latin typeface="+mn-lt"/>
              </a:rPr>
            </a:br>
            <a:r>
              <a:rPr lang="fr-FR" dirty="0" smtClean="0">
                <a:latin typeface="+mn-lt"/>
              </a:rPr>
              <a:t/>
            </a:r>
            <a:br>
              <a:rPr lang="fr-FR" dirty="0" smtClean="0">
                <a:latin typeface="+mn-lt"/>
              </a:rPr>
            </a:br>
            <a:r>
              <a:rPr lang="fr-FR" dirty="0">
                <a:latin typeface="+mn-lt"/>
              </a:rPr>
              <a:t/>
            </a:r>
            <a:br>
              <a:rPr lang="fr-FR" dirty="0">
                <a:latin typeface="+mn-lt"/>
              </a:rPr>
            </a:br>
            <a:r>
              <a:rPr lang="fr-FR" dirty="0" smtClean="0">
                <a:latin typeface="+mn-lt"/>
              </a:rPr>
              <a:t/>
            </a:r>
            <a:br>
              <a:rPr lang="fr-FR" dirty="0" smtClean="0">
                <a:latin typeface="+mn-lt"/>
              </a:rPr>
            </a:br>
            <a:r>
              <a:rPr lang="fr-FR" dirty="0">
                <a:latin typeface="+mn-lt"/>
              </a:rPr>
              <a:t/>
            </a:r>
            <a:br>
              <a:rPr lang="fr-FR" dirty="0">
                <a:latin typeface="+mn-lt"/>
              </a:rPr>
            </a:br>
            <a:r>
              <a:rPr lang="fr-FR" sz="6700" dirty="0" smtClean="0">
                <a:latin typeface="+mn-lt"/>
              </a:rPr>
              <a:t>Un travail collectif qui intéresse chaque membre de l’équipe éducative </a:t>
            </a:r>
            <a:r>
              <a:rPr lang="fr-FR" sz="6000" dirty="0" smtClean="0">
                <a:latin typeface="+mn-lt"/>
              </a:rPr>
              <a:t/>
            </a:r>
            <a:br>
              <a:rPr lang="fr-FR" sz="6000" dirty="0" smtClean="0">
                <a:latin typeface="+mn-lt"/>
              </a:rPr>
            </a:br>
            <a:r>
              <a:rPr lang="fr-FR" sz="6000" dirty="0" smtClean="0">
                <a:latin typeface="+mn-lt"/>
              </a:rPr>
              <a:t/>
            </a:r>
            <a:br>
              <a:rPr lang="fr-FR" sz="6000" dirty="0" smtClean="0">
                <a:latin typeface="+mn-lt"/>
              </a:rPr>
            </a:br>
            <a:r>
              <a:rPr lang="fr-FR" dirty="0">
                <a:latin typeface="+mn-lt"/>
              </a:rPr>
              <a:t/>
            </a:r>
            <a:br>
              <a:rPr lang="fr-FR" dirty="0">
                <a:latin typeface="+mn-lt"/>
              </a:rPr>
            </a:br>
            <a:r>
              <a:rPr lang="fr-FR" dirty="0"/>
              <a:t/>
            </a:r>
            <a:br>
              <a:rPr lang="fr-FR" dirty="0"/>
            </a:br>
            <a:endParaRPr lang="fr-FR" dirty="0"/>
          </a:p>
        </p:txBody>
      </p:sp>
      <p:sp>
        <p:nvSpPr>
          <p:cNvPr id="4" name="Rectangle 3"/>
          <p:cNvSpPr/>
          <p:nvPr/>
        </p:nvSpPr>
        <p:spPr>
          <a:xfrm>
            <a:off x="400892" y="5630347"/>
            <a:ext cx="2435282" cy="523220"/>
          </a:xfrm>
          <a:prstGeom prst="rect">
            <a:avLst/>
          </a:prstGeom>
        </p:spPr>
        <p:txBody>
          <a:bodyPr wrap="none">
            <a:spAutoFit/>
          </a:bodyPr>
          <a:lstStyle/>
          <a:p>
            <a:r>
              <a:rPr lang="fr-FR" sz="2800" dirty="0">
                <a:sym typeface="Wingdings" panose="05000000000000000000" pitchFamily="2" charset="2"/>
              </a:rPr>
              <a:t> </a:t>
            </a:r>
            <a:r>
              <a:rPr lang="fr-FR" sz="2800" dirty="0" smtClean="0">
                <a:sym typeface="Wingdings" panose="05000000000000000000" pitchFamily="2" charset="2"/>
              </a:rPr>
              <a:t>fiches </a:t>
            </a:r>
            <a:r>
              <a:rPr lang="fr-FR" sz="2800" dirty="0">
                <a:sym typeface="Wingdings" panose="05000000000000000000" pitchFamily="2" charset="2"/>
              </a:rPr>
              <a:t>aide </a:t>
            </a:r>
            <a:r>
              <a:rPr lang="fr-FR" sz="2800" dirty="0" smtClean="0">
                <a:sym typeface="Wingdings" panose="05000000000000000000" pitchFamily="2" charset="2"/>
              </a:rPr>
              <a:t>1</a:t>
            </a:r>
            <a:endParaRPr lang="fr-FR" sz="2800" dirty="0"/>
          </a:p>
        </p:txBody>
      </p:sp>
    </p:spTree>
    <p:extLst>
      <p:ext uri="{BB962C8B-B14F-4D97-AF65-F5344CB8AC3E}">
        <p14:creationId xmlns:p14="http://schemas.microsoft.com/office/powerpoint/2010/main" val="1239609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88" y="365126"/>
            <a:ext cx="10425112" cy="93503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ctr"/>
            <a:r>
              <a:rPr lang="fr-FR" dirty="0" smtClean="0"/>
              <a:t>1- Un temps d’observation et de suivi</a:t>
            </a:r>
            <a:endParaRPr lang="fr-FR" dirty="0"/>
          </a:p>
        </p:txBody>
      </p:sp>
      <p:sp>
        <p:nvSpPr>
          <p:cNvPr id="3" name="Espace réservé du contenu 2"/>
          <p:cNvSpPr>
            <a:spLocks noGrp="1"/>
          </p:cNvSpPr>
          <p:nvPr>
            <p:ph idx="1"/>
          </p:nvPr>
        </p:nvSpPr>
        <p:spPr>
          <a:xfrm>
            <a:off x="700088" y="1428751"/>
            <a:ext cx="10653712" cy="5157788"/>
          </a:xfrm>
        </p:spPr>
        <p:txBody>
          <a:bodyPr>
            <a:normAutofit fontScale="92500" lnSpcReduction="20000"/>
          </a:bodyPr>
          <a:lstStyle/>
          <a:p>
            <a:pPr marL="0" indent="0">
              <a:buNone/>
            </a:pPr>
            <a:endParaRPr lang="fr-FR" dirty="0"/>
          </a:p>
          <a:p>
            <a:pPr marL="0" indent="0" algn="just">
              <a:buNone/>
            </a:pPr>
            <a:r>
              <a:rPr lang="fr-FR" sz="4200" dirty="0"/>
              <a:t>Des </a:t>
            </a:r>
            <a:r>
              <a:rPr lang="fr-FR" sz="4200" u="sng" dirty="0"/>
              <a:t>observations</a:t>
            </a:r>
            <a:r>
              <a:rPr lang="fr-FR" sz="4200" dirty="0"/>
              <a:t> peuvent être menées par l’enseignant de la classe ou un collègue, le directeur de l’école, un personnel du RASED, un CPC, le médecin </a:t>
            </a:r>
            <a:r>
              <a:rPr lang="fr-FR" sz="4200" dirty="0" smtClean="0"/>
              <a:t>de santé scolaire</a:t>
            </a:r>
            <a:r>
              <a:rPr lang="fr-FR" sz="4200" dirty="0"/>
              <a:t>, </a:t>
            </a:r>
            <a:r>
              <a:rPr lang="fr-FR" sz="4200" dirty="0" smtClean="0"/>
              <a:t>un professeur ressource spécialisé, … </a:t>
            </a:r>
            <a:r>
              <a:rPr lang="fr-FR" sz="4200" dirty="0"/>
              <a:t>de manière à objectiver le comportement, à chercher les déclencheurs et à permettre d’envisager </a:t>
            </a:r>
            <a:r>
              <a:rPr lang="fr-FR" sz="4200" dirty="0" smtClean="0"/>
              <a:t>les démarches nécessaires et les premières </a:t>
            </a:r>
            <a:r>
              <a:rPr lang="fr-FR" sz="4200" dirty="0"/>
              <a:t>solutions.</a:t>
            </a:r>
          </a:p>
          <a:p>
            <a:pPr marL="0" indent="0">
              <a:buNone/>
            </a:pPr>
            <a:endParaRPr lang="fr-FR" dirty="0" smtClean="0"/>
          </a:p>
          <a:p>
            <a:pPr marL="0" indent="0">
              <a:buNone/>
            </a:pPr>
            <a:endParaRPr lang="fr-FR" dirty="0"/>
          </a:p>
          <a:p>
            <a:pPr>
              <a:buFont typeface="Wingdings" panose="05000000000000000000" pitchFamily="2" charset="2"/>
              <a:buChar char="à"/>
            </a:pPr>
            <a:r>
              <a:rPr lang="fr-FR" dirty="0" smtClean="0">
                <a:sym typeface="Wingdings" panose="05000000000000000000" pitchFamily="2" charset="2"/>
              </a:rPr>
              <a:t> Fiches aide </a:t>
            </a:r>
            <a:r>
              <a:rPr lang="fr-FR" dirty="0" smtClean="0">
                <a:sym typeface="Wingdings" panose="05000000000000000000" pitchFamily="2" charset="2"/>
              </a:rPr>
              <a:t>2</a:t>
            </a:r>
            <a:endParaRPr lang="fr-FR" dirty="0"/>
          </a:p>
        </p:txBody>
      </p:sp>
    </p:spTree>
    <p:extLst>
      <p:ext uri="{BB962C8B-B14F-4D97-AF65-F5344CB8AC3E}">
        <p14:creationId xmlns:p14="http://schemas.microsoft.com/office/powerpoint/2010/main" val="3074250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0000"/>
          </a:bodyPr>
          <a:lstStyle/>
          <a:p>
            <a:pPr algn="ctr"/>
            <a:r>
              <a:rPr lang="fr-FR" dirty="0" smtClean="0"/>
              <a:t/>
            </a:r>
            <a:br>
              <a:rPr lang="fr-FR" dirty="0" smtClean="0"/>
            </a:br>
            <a:r>
              <a:rPr lang="fr-FR" sz="5300" dirty="0" smtClean="0"/>
              <a:t>2 – Un temps d’échange </a:t>
            </a:r>
            <a:r>
              <a:rPr lang="fr-FR" dirty="0"/>
              <a:t/>
            </a:r>
            <a:br>
              <a:rPr lang="fr-FR" dirty="0"/>
            </a:br>
            <a:endParaRPr lang="fr-FR" dirty="0"/>
          </a:p>
        </p:txBody>
      </p:sp>
      <p:sp>
        <p:nvSpPr>
          <p:cNvPr id="3" name="Espace réservé du contenu 2"/>
          <p:cNvSpPr>
            <a:spLocks noGrp="1"/>
          </p:cNvSpPr>
          <p:nvPr>
            <p:ph idx="1"/>
          </p:nvPr>
        </p:nvSpPr>
        <p:spPr>
          <a:xfrm>
            <a:off x="838200" y="1471613"/>
            <a:ext cx="10515599" cy="5072062"/>
          </a:xfrm>
        </p:spPr>
        <p:txBody>
          <a:bodyPr>
            <a:normAutofit fontScale="92500" lnSpcReduction="20000"/>
          </a:bodyPr>
          <a:lstStyle/>
          <a:p>
            <a:pPr>
              <a:buFontTx/>
              <a:buChar char="-"/>
            </a:pPr>
            <a:endParaRPr lang="fr-FR" dirty="0" smtClean="0"/>
          </a:p>
          <a:p>
            <a:pPr>
              <a:buFontTx/>
              <a:buChar char="-"/>
            </a:pPr>
            <a:r>
              <a:rPr lang="fr-FR" dirty="0" smtClean="0"/>
              <a:t>  </a:t>
            </a:r>
            <a:r>
              <a:rPr lang="fr-FR" sz="3500" dirty="0" smtClean="0"/>
              <a:t>Rencontre avec les parents (PE et directeur)</a:t>
            </a:r>
          </a:p>
          <a:p>
            <a:pPr>
              <a:buFontTx/>
              <a:buChar char="-"/>
            </a:pPr>
            <a:r>
              <a:rPr lang="fr-FR" sz="3500" dirty="0" smtClean="0"/>
              <a:t>  Réunion du Conseil des maîtres de cycle (CMC)</a:t>
            </a:r>
          </a:p>
          <a:p>
            <a:pPr>
              <a:buFontTx/>
              <a:buChar char="-"/>
            </a:pPr>
            <a:r>
              <a:rPr lang="fr-FR" sz="3500" dirty="0" smtClean="0"/>
              <a:t>  Concertation enseignant(s) – </a:t>
            </a:r>
            <a:r>
              <a:rPr lang="fr-FR" sz="3500" dirty="0"/>
              <a:t>RASED</a:t>
            </a:r>
          </a:p>
          <a:p>
            <a:pPr algn="just">
              <a:buFontTx/>
              <a:buChar char="-"/>
            </a:pPr>
            <a:r>
              <a:rPr lang="fr-FR" sz="3500" dirty="0" smtClean="0"/>
              <a:t>  Réunion </a:t>
            </a:r>
            <a:r>
              <a:rPr lang="fr-FR" sz="3500" dirty="0"/>
              <a:t>entre professionnels en vue de faire le point sur la </a:t>
            </a:r>
            <a:r>
              <a:rPr lang="fr-FR" sz="3500" dirty="0" smtClean="0"/>
              <a:t> </a:t>
            </a:r>
          </a:p>
          <a:p>
            <a:pPr marL="0" indent="0" algn="just">
              <a:buNone/>
            </a:pPr>
            <a:r>
              <a:rPr lang="fr-FR" sz="3500" dirty="0"/>
              <a:t> </a:t>
            </a:r>
            <a:r>
              <a:rPr lang="fr-FR" sz="3500" dirty="0" smtClean="0"/>
              <a:t>   situation </a:t>
            </a:r>
            <a:r>
              <a:rPr lang="fr-FR" sz="3500" dirty="0"/>
              <a:t>de </a:t>
            </a:r>
            <a:r>
              <a:rPr lang="fr-FR" sz="3500" dirty="0" smtClean="0"/>
              <a:t>l’élève (équipe pédagogique, RASED, assistant   </a:t>
            </a:r>
          </a:p>
          <a:p>
            <a:pPr marL="0" indent="0" algn="just">
              <a:buNone/>
            </a:pPr>
            <a:r>
              <a:rPr lang="fr-FR" sz="3500" dirty="0"/>
              <a:t> </a:t>
            </a:r>
            <a:r>
              <a:rPr lang="fr-FR" sz="3500" dirty="0" smtClean="0"/>
              <a:t>   social, médecin de santé scolaire, responsable éducatif de la </a:t>
            </a:r>
          </a:p>
          <a:p>
            <a:pPr marL="0" indent="0" algn="just">
              <a:buNone/>
            </a:pPr>
            <a:r>
              <a:rPr lang="fr-FR" sz="3500" dirty="0"/>
              <a:t> </a:t>
            </a:r>
            <a:r>
              <a:rPr lang="fr-FR" sz="3500" dirty="0" smtClean="0"/>
              <a:t>   ville, …)</a:t>
            </a:r>
            <a:endParaRPr lang="fr-FR" sz="3500" dirty="0"/>
          </a:p>
          <a:p>
            <a:pPr>
              <a:buFontTx/>
              <a:buChar char="-"/>
            </a:pPr>
            <a:r>
              <a:rPr lang="fr-FR" sz="3500" dirty="0" smtClean="0"/>
              <a:t> Réunion </a:t>
            </a:r>
            <a:r>
              <a:rPr lang="fr-FR" sz="3500" dirty="0"/>
              <a:t>d’une </a:t>
            </a:r>
            <a:r>
              <a:rPr lang="fr-FR" sz="3500" dirty="0" smtClean="0"/>
              <a:t>première équipe éducative</a:t>
            </a:r>
            <a:r>
              <a:rPr lang="fr-FR" dirty="0" smtClean="0"/>
              <a:t> </a:t>
            </a:r>
          </a:p>
          <a:p>
            <a:pPr>
              <a:buFontTx/>
              <a:buChar char="-"/>
            </a:pPr>
            <a:endParaRPr lang="fr-FR" dirty="0"/>
          </a:p>
          <a:p>
            <a:pPr marL="0" indent="0">
              <a:buNone/>
            </a:pPr>
            <a:r>
              <a:rPr lang="fr-FR" dirty="0"/>
              <a:t> </a:t>
            </a:r>
            <a:r>
              <a:rPr lang="fr-FR" dirty="0" smtClean="0">
                <a:sym typeface="Wingdings" panose="05000000000000000000" pitchFamily="2" charset="2"/>
              </a:rPr>
              <a:t> Fiches aide </a:t>
            </a:r>
            <a:r>
              <a:rPr lang="fr-FR" dirty="0" smtClean="0">
                <a:sym typeface="Wingdings" panose="05000000000000000000" pitchFamily="2" charset="2"/>
              </a:rPr>
              <a:t>3</a:t>
            </a:r>
            <a:endParaRPr lang="fr-FR" dirty="0"/>
          </a:p>
        </p:txBody>
      </p:sp>
    </p:spTree>
    <p:extLst>
      <p:ext uri="{BB962C8B-B14F-4D97-AF65-F5344CB8AC3E}">
        <p14:creationId xmlns:p14="http://schemas.microsoft.com/office/powerpoint/2010/main" val="304159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5825" y="257176"/>
            <a:ext cx="10467974" cy="131445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ctr"/>
            <a:r>
              <a:rPr lang="fr-FR" dirty="0" smtClean="0"/>
              <a:t>3 – Un temps de mobilisation d’autres ressources par des interlocuteurs reconnus</a:t>
            </a:r>
            <a:endParaRPr lang="fr-FR" dirty="0"/>
          </a:p>
        </p:txBody>
      </p:sp>
      <p:sp>
        <p:nvSpPr>
          <p:cNvPr id="3" name="Espace réservé du contenu 2"/>
          <p:cNvSpPr>
            <a:spLocks noGrp="1"/>
          </p:cNvSpPr>
          <p:nvPr>
            <p:ph idx="1"/>
          </p:nvPr>
        </p:nvSpPr>
        <p:spPr>
          <a:xfrm>
            <a:off x="385763" y="1839911"/>
            <a:ext cx="10810875" cy="4803777"/>
          </a:xfrm>
        </p:spPr>
        <p:txBody>
          <a:bodyPr>
            <a:normAutofit fontScale="92500" lnSpcReduction="10000"/>
          </a:bodyPr>
          <a:lstStyle/>
          <a:p>
            <a:pPr algn="just">
              <a:buFont typeface="Wingdings" panose="05000000000000000000" pitchFamily="2" charset="2"/>
              <a:buChar char="à"/>
            </a:pPr>
            <a:r>
              <a:rPr lang="fr-FR" sz="3200" dirty="0" smtClean="0">
                <a:sym typeface="Wingdings" panose="05000000000000000000" pitchFamily="2" charset="2"/>
              </a:rPr>
              <a:t> </a:t>
            </a:r>
            <a:r>
              <a:rPr lang="fr-FR" sz="3900" u="sng" dirty="0">
                <a:sym typeface="Wingdings" panose="05000000000000000000" pitchFamily="2" charset="2"/>
              </a:rPr>
              <a:t>L</a:t>
            </a:r>
            <a:r>
              <a:rPr lang="fr-FR" sz="3900" u="sng" dirty="0" smtClean="0">
                <a:sym typeface="Wingdings" panose="05000000000000000000" pitchFamily="2" charset="2"/>
              </a:rPr>
              <a:t>e directeur</a:t>
            </a:r>
            <a:r>
              <a:rPr lang="fr-FR" sz="3900" dirty="0" smtClean="0">
                <a:sym typeface="Wingdings" panose="05000000000000000000" pitchFamily="2" charset="2"/>
              </a:rPr>
              <a:t> dans le cadre des E.P.R.E., ou le coordonnateur éducation prioritaire, pour mobiliser des dispositifs du programme de réussite éducative (P.R.E.).</a:t>
            </a:r>
          </a:p>
          <a:p>
            <a:pPr marL="0" indent="0" algn="just">
              <a:buNone/>
            </a:pPr>
            <a:endParaRPr lang="fr-FR" sz="3900" dirty="0" smtClean="0">
              <a:sym typeface="Wingdings" panose="05000000000000000000" pitchFamily="2" charset="2"/>
            </a:endParaRPr>
          </a:p>
          <a:p>
            <a:pPr algn="just">
              <a:buFont typeface="Wingdings" panose="05000000000000000000" pitchFamily="2" charset="2"/>
              <a:buChar char="à"/>
            </a:pPr>
            <a:r>
              <a:rPr lang="fr-FR" sz="3900" dirty="0" smtClean="0">
                <a:sym typeface="Wingdings" panose="05000000000000000000" pitchFamily="2" charset="2"/>
              </a:rPr>
              <a:t> </a:t>
            </a:r>
            <a:r>
              <a:rPr lang="fr-FR" sz="3900" u="sng" dirty="0" smtClean="0">
                <a:sym typeface="Wingdings" panose="05000000000000000000" pitchFamily="2" charset="2"/>
              </a:rPr>
              <a:t>L’assistante sociale </a:t>
            </a:r>
            <a:r>
              <a:rPr lang="fr-FR" sz="3900" dirty="0" smtClean="0">
                <a:sym typeface="Wingdings" panose="05000000000000000000" pitchFamily="2" charset="2"/>
              </a:rPr>
              <a:t>de l’école pour mener une évaluation fine, orienter la famille, organiser un éventuel accompagnement social ou éducatif de celle-ci,  mobiliser si besoin le dispositif de réussite éducative, et éventuellement les professionnels intervenant en protection de l’enfance</a:t>
            </a:r>
          </a:p>
          <a:p>
            <a:pPr algn="just">
              <a:buFont typeface="Wingdings" panose="05000000000000000000" pitchFamily="2" charset="2"/>
              <a:buChar char="à"/>
            </a:pPr>
            <a:endParaRPr lang="fr-FR" dirty="0"/>
          </a:p>
        </p:txBody>
      </p:sp>
    </p:spTree>
    <p:extLst>
      <p:ext uri="{BB962C8B-B14F-4D97-AF65-F5344CB8AC3E}">
        <p14:creationId xmlns:p14="http://schemas.microsoft.com/office/powerpoint/2010/main" val="221207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8651" y="300039"/>
            <a:ext cx="10725150" cy="6215062"/>
          </a:xfrm>
        </p:spPr>
        <p:txBody>
          <a:bodyPr>
            <a:normAutofit lnSpcReduction="10000"/>
          </a:bodyPr>
          <a:lstStyle/>
          <a:p>
            <a:pPr algn="just">
              <a:buFont typeface="Wingdings" panose="05000000000000000000" pitchFamily="2" charset="2"/>
              <a:buChar char="à"/>
            </a:pPr>
            <a:r>
              <a:rPr lang="fr-FR" sz="3600" dirty="0" smtClean="0">
                <a:sym typeface="Wingdings" panose="05000000000000000000" pitchFamily="2" charset="2"/>
              </a:rPr>
              <a:t> </a:t>
            </a:r>
            <a:r>
              <a:rPr lang="fr-FR" sz="3600" u="sng" dirty="0" smtClean="0">
                <a:sym typeface="Wingdings" panose="05000000000000000000" pitchFamily="2" charset="2"/>
              </a:rPr>
              <a:t>Le </a:t>
            </a:r>
            <a:r>
              <a:rPr lang="fr-FR" sz="3600" u="sng" dirty="0">
                <a:sym typeface="Wingdings" panose="05000000000000000000" pitchFamily="2" charset="2"/>
              </a:rPr>
              <a:t>médecin de santé scolaire</a:t>
            </a:r>
            <a:r>
              <a:rPr lang="fr-FR" sz="3600" dirty="0">
                <a:sym typeface="Wingdings" panose="05000000000000000000" pitchFamily="2" charset="2"/>
              </a:rPr>
              <a:t> pour examiner l’enfant, lui faire passer des tests, prescrire des </a:t>
            </a:r>
            <a:r>
              <a:rPr lang="fr-FR" sz="3600" dirty="0" smtClean="0">
                <a:sym typeface="Wingdings" panose="05000000000000000000" pitchFamily="2" charset="2"/>
              </a:rPr>
              <a:t>examens </a:t>
            </a:r>
            <a:r>
              <a:rPr lang="fr-FR" sz="3600" dirty="0">
                <a:sym typeface="Wingdings" panose="05000000000000000000" pitchFamily="2" charset="2"/>
              </a:rPr>
              <a:t>complémentaires (exemple bilan orthophonique), préconiser des évaluations plus fines (exemple en CAPP, CMP ou CMPP) ou une prise en charge par un service de soins (exemple CMP ou CMPP</a:t>
            </a:r>
            <a:r>
              <a:rPr lang="fr-FR" sz="3600" dirty="0" smtClean="0">
                <a:sym typeface="Wingdings" panose="05000000000000000000" pitchFamily="2" charset="2"/>
              </a:rPr>
              <a:t>), accompagner les familles dans la prise en charge préconisée.</a:t>
            </a:r>
          </a:p>
          <a:p>
            <a:pPr marL="0" indent="0">
              <a:buNone/>
            </a:pPr>
            <a:endParaRPr lang="fr-FR" sz="3600" dirty="0">
              <a:sym typeface="Wingdings" panose="05000000000000000000" pitchFamily="2" charset="2"/>
            </a:endParaRPr>
          </a:p>
          <a:p>
            <a:pPr marL="0" indent="0" algn="just">
              <a:buNone/>
            </a:pPr>
            <a:r>
              <a:rPr lang="fr-FR" sz="3600" dirty="0" smtClean="0">
                <a:sym typeface="Wingdings" panose="05000000000000000000" pitchFamily="2" charset="2"/>
              </a:rPr>
              <a:t> </a:t>
            </a:r>
            <a:r>
              <a:rPr lang="fr-FR" sz="3600" u="sng" dirty="0" smtClean="0">
                <a:sym typeface="Wingdings" panose="05000000000000000000" pitchFamily="2" charset="2"/>
              </a:rPr>
              <a:t>Le </a:t>
            </a:r>
            <a:r>
              <a:rPr lang="fr-FR" sz="3600" u="sng" dirty="0">
                <a:sym typeface="Wingdings" panose="05000000000000000000" pitchFamily="2" charset="2"/>
              </a:rPr>
              <a:t>psychologue de l’Education nationale</a:t>
            </a:r>
            <a:r>
              <a:rPr lang="fr-FR" sz="3600" dirty="0">
                <a:sym typeface="Wingdings" panose="05000000000000000000" pitchFamily="2" charset="2"/>
              </a:rPr>
              <a:t> pour diligenter un bilan psychologique ou accompagner la famille vers un service d’évaluation approfondie et, ou, de soins (exemple CAPP, CMP ou CMPP).</a:t>
            </a:r>
          </a:p>
          <a:p>
            <a:pPr algn="just"/>
            <a:endParaRPr lang="fr-FR" sz="3200" dirty="0"/>
          </a:p>
        </p:txBody>
      </p:sp>
    </p:spTree>
    <p:extLst>
      <p:ext uri="{BB962C8B-B14F-4D97-AF65-F5344CB8AC3E}">
        <p14:creationId xmlns:p14="http://schemas.microsoft.com/office/powerpoint/2010/main" val="253576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2925" y="385763"/>
            <a:ext cx="10929938" cy="6186309"/>
          </a:xfrm>
          <a:prstGeom prst="rect">
            <a:avLst/>
          </a:prstGeom>
        </p:spPr>
        <p:txBody>
          <a:bodyPr wrap="square">
            <a:spAutoFit/>
          </a:bodyPr>
          <a:lstStyle/>
          <a:p>
            <a:pPr algn="just">
              <a:buFont typeface="Wingdings" panose="05000000000000000000" pitchFamily="2" charset="2"/>
              <a:buChar char="à"/>
            </a:pPr>
            <a:r>
              <a:rPr lang="fr-FR" sz="3600" dirty="0" smtClean="0">
                <a:sym typeface="Wingdings" panose="05000000000000000000" pitchFamily="2" charset="2"/>
              </a:rPr>
              <a:t> </a:t>
            </a:r>
            <a:r>
              <a:rPr lang="fr-FR" sz="3600" u="sng" dirty="0">
                <a:sym typeface="Wingdings" panose="05000000000000000000" pitchFamily="2" charset="2"/>
              </a:rPr>
              <a:t>L</a:t>
            </a:r>
            <a:r>
              <a:rPr lang="fr-FR" sz="3600" u="sng" dirty="0" smtClean="0">
                <a:sym typeface="Wingdings" panose="05000000000000000000" pitchFamily="2" charset="2"/>
              </a:rPr>
              <a:t>’IEN</a:t>
            </a:r>
            <a:r>
              <a:rPr lang="fr-FR" sz="3600" dirty="0" smtClean="0">
                <a:sym typeface="Wingdings" panose="05000000000000000000" pitchFamily="2" charset="2"/>
              </a:rPr>
              <a:t> </a:t>
            </a:r>
            <a:r>
              <a:rPr lang="fr-FR" sz="3600" dirty="0">
                <a:sym typeface="Wingdings" panose="05000000000000000000" pitchFamily="2" charset="2"/>
              </a:rPr>
              <a:t>de la circonscription pour une demande </a:t>
            </a:r>
            <a:r>
              <a:rPr lang="fr-FR" sz="3600" dirty="0" smtClean="0">
                <a:sym typeface="Wingdings" panose="05000000000000000000" pitchFamily="2" charset="2"/>
              </a:rPr>
              <a:t>particulière.</a:t>
            </a:r>
            <a:endParaRPr lang="fr-FR" sz="3600" dirty="0" smtClean="0">
              <a:sym typeface="Wingdings" panose="05000000000000000000" pitchFamily="2" charset="2"/>
            </a:endParaRPr>
          </a:p>
          <a:p>
            <a:pPr algn="just">
              <a:buFont typeface="Wingdings" panose="05000000000000000000" pitchFamily="2" charset="2"/>
              <a:buChar char="à"/>
            </a:pPr>
            <a:r>
              <a:rPr lang="fr-FR" sz="3600" dirty="0" smtClean="0">
                <a:sym typeface="Wingdings" panose="05000000000000000000" pitchFamily="2" charset="2"/>
              </a:rPr>
              <a:t> </a:t>
            </a:r>
            <a:r>
              <a:rPr lang="fr-FR" sz="3600" u="sng" dirty="0" smtClean="0">
                <a:sym typeface="Wingdings" panose="05000000000000000000" pitchFamily="2" charset="2"/>
              </a:rPr>
              <a:t>Remarques à cette étape </a:t>
            </a:r>
            <a:r>
              <a:rPr lang="fr-FR" sz="3600" dirty="0" smtClean="0">
                <a:sym typeface="Wingdings" panose="05000000000000000000" pitchFamily="2" charset="2"/>
              </a:rPr>
              <a:t>:</a:t>
            </a:r>
          </a:p>
          <a:p>
            <a:pPr algn="just"/>
            <a:r>
              <a:rPr lang="fr-FR" sz="3600" dirty="0" smtClean="0">
                <a:sym typeface="Wingdings" panose="05000000000000000000" pitchFamily="2" charset="2"/>
              </a:rPr>
              <a:t>. Il peut être rédigé une information préoccupante s’il est perçu une « situation de mineur en danger ou en risque de l’être ». </a:t>
            </a:r>
          </a:p>
          <a:p>
            <a:pPr algn="just"/>
            <a:r>
              <a:rPr lang="fr-FR" sz="3600" dirty="0" smtClean="0">
                <a:sym typeface="Wingdings" panose="05000000000000000000" pitchFamily="2" charset="2"/>
              </a:rPr>
              <a:t>. La famille peut être orientée vers la MDPH si les analyses menées font émerger l’idée que l’enfant serait en situation de handicap</a:t>
            </a:r>
            <a:r>
              <a:rPr lang="fr-FR" sz="3600" dirty="0" smtClean="0">
                <a:sym typeface="Wingdings" panose="05000000000000000000" pitchFamily="2" charset="2"/>
              </a:rPr>
              <a:t>.</a:t>
            </a:r>
          </a:p>
          <a:p>
            <a:pPr algn="just"/>
            <a:r>
              <a:rPr lang="fr-FR" sz="3600" dirty="0" smtClean="0">
                <a:sym typeface="Wingdings" panose="05000000000000000000" pitchFamily="2" charset="2"/>
              </a:rPr>
              <a:t>    </a:t>
            </a:r>
          </a:p>
          <a:p>
            <a:pPr algn="just"/>
            <a:r>
              <a:rPr lang="fr-FR" sz="2800" dirty="0" smtClean="0">
                <a:sym typeface="Wingdings" panose="05000000000000000000" pitchFamily="2" charset="2"/>
              </a:rPr>
              <a:t> Fiches 4 (à venir)</a:t>
            </a:r>
            <a:endParaRPr lang="fr-FR" sz="2800" dirty="0">
              <a:sym typeface="Wingdings" panose="05000000000000000000" pitchFamily="2" charset="2"/>
            </a:endParaRPr>
          </a:p>
        </p:txBody>
      </p:sp>
    </p:spTree>
    <p:extLst>
      <p:ext uri="{BB962C8B-B14F-4D97-AF65-F5344CB8AC3E}">
        <p14:creationId xmlns:p14="http://schemas.microsoft.com/office/powerpoint/2010/main" val="18725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5850" y="214314"/>
            <a:ext cx="10101263" cy="51435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0000"/>
          </a:bodyPr>
          <a:lstStyle/>
          <a:p>
            <a:pPr algn="ctr"/>
            <a:r>
              <a:rPr lang="fr-FR" dirty="0" smtClean="0"/>
              <a:t>4 – Un nouveau temps d’échange </a:t>
            </a:r>
            <a:endParaRPr lang="fr-FR" dirty="0"/>
          </a:p>
        </p:txBody>
      </p:sp>
      <p:sp>
        <p:nvSpPr>
          <p:cNvPr id="3" name="Espace réservé du contenu 2"/>
          <p:cNvSpPr>
            <a:spLocks noGrp="1"/>
          </p:cNvSpPr>
          <p:nvPr>
            <p:ph idx="1"/>
          </p:nvPr>
        </p:nvSpPr>
        <p:spPr>
          <a:xfrm>
            <a:off x="557212" y="728664"/>
            <a:ext cx="11087101" cy="6129335"/>
          </a:xfrm>
        </p:spPr>
        <p:txBody>
          <a:bodyPr>
            <a:noAutofit/>
          </a:bodyPr>
          <a:lstStyle/>
          <a:p>
            <a:pPr algn="just"/>
            <a:r>
              <a:rPr lang="fr-FR" sz="3200" dirty="0" smtClean="0"/>
              <a:t>A partir des nouvelles observations menées, du résultat des démarches ou des investigations effectuées, de l’accès effectif aux différents dispositifs sollicités, des progrès réalisés par l’enfant ou au contraire de la persistance</a:t>
            </a:r>
            <a:r>
              <a:rPr lang="fr-FR" sz="3200" dirty="0"/>
              <a:t>,</a:t>
            </a:r>
            <a:r>
              <a:rPr lang="fr-FR" sz="3200" dirty="0" smtClean="0"/>
              <a:t> voire de l’aggravation de la situation, une nouvelle équipe éducative peut être organisée.</a:t>
            </a:r>
          </a:p>
          <a:p>
            <a:pPr algn="just"/>
            <a:r>
              <a:rPr lang="fr-FR" sz="3200" dirty="0" smtClean="0"/>
              <a:t>Cette nouvelle équipe éducative peut, en fonction des analyses réalisées, proposer : </a:t>
            </a:r>
          </a:p>
          <a:p>
            <a:pPr algn="just">
              <a:buFontTx/>
              <a:buChar char="-"/>
            </a:pPr>
            <a:r>
              <a:rPr lang="fr-FR" sz="3200" dirty="0" smtClean="0"/>
              <a:t>De nouveaux axes de travail ou d’aménagements pour un temps donné ou rechercher l’accès effectif aux dispositifs sollicités,</a:t>
            </a:r>
          </a:p>
          <a:p>
            <a:pPr algn="just">
              <a:buFontTx/>
              <a:buChar char="-"/>
            </a:pPr>
            <a:r>
              <a:rPr lang="fr-FR" sz="3200" dirty="0" smtClean="0"/>
              <a:t>Une sollicitation du pôle ressource de circonscription</a:t>
            </a:r>
            <a:r>
              <a:rPr lang="fr-FR" dirty="0" smtClean="0"/>
              <a:t>. </a:t>
            </a:r>
          </a:p>
          <a:p>
            <a:pPr algn="just">
              <a:buFontTx/>
              <a:buChar char="-"/>
            </a:pPr>
            <a:endParaRPr lang="fr-FR" sz="1600" dirty="0" smtClean="0"/>
          </a:p>
          <a:p>
            <a:pPr marL="0" indent="0" algn="just">
              <a:buNone/>
            </a:pPr>
            <a:r>
              <a:rPr lang="fr-FR" dirty="0" smtClean="0">
                <a:sym typeface="Wingdings" panose="05000000000000000000" pitchFamily="2" charset="2"/>
              </a:rPr>
              <a:t> Fiches </a:t>
            </a:r>
            <a:r>
              <a:rPr lang="fr-FR" dirty="0">
                <a:sym typeface="Wingdings" panose="05000000000000000000" pitchFamily="2" charset="2"/>
              </a:rPr>
              <a:t>aide 5 </a:t>
            </a:r>
            <a:r>
              <a:rPr lang="fr-FR" dirty="0" smtClean="0">
                <a:sym typeface="Wingdings" panose="05000000000000000000" pitchFamily="2" charset="2"/>
              </a:rPr>
              <a:t>(à venir)</a:t>
            </a:r>
            <a:endParaRPr lang="fr-FR" dirty="0"/>
          </a:p>
          <a:p>
            <a:pPr marL="0" indent="0" algn="just">
              <a:buNone/>
            </a:pPr>
            <a:endParaRPr lang="fr-FR" dirty="0"/>
          </a:p>
        </p:txBody>
      </p:sp>
    </p:spTree>
    <p:extLst>
      <p:ext uri="{BB962C8B-B14F-4D97-AF65-F5344CB8AC3E}">
        <p14:creationId xmlns:p14="http://schemas.microsoft.com/office/powerpoint/2010/main" val="24473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TotalTime>
  <Words>1010</Words>
  <Application>Microsoft Office PowerPoint</Application>
  <PresentationFormat>Grand écran</PresentationFormat>
  <Paragraphs>89</Paragraphs>
  <Slides>15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Calibri</vt:lpstr>
      <vt:lpstr>Calibri Light</vt:lpstr>
      <vt:lpstr>Wingdings</vt:lpstr>
      <vt:lpstr>Thème Office</vt:lpstr>
      <vt:lpstr>    PROCEDURE D'ACCOMPAGNEMENT DES ELEVES CONNAISSANT UN COMPORTEMENT PERTURBATEUR A L'ECOLE PRIMAIRE </vt:lpstr>
      <vt:lpstr>Un élève manifeste de manière récurrente et durable un comportement perturbateur … différentes actions peuvent être envisagées. </vt:lpstr>
      <vt:lpstr>     Un travail collectif qui intéresse chaque membre de l’équipe éducative     </vt:lpstr>
      <vt:lpstr>1- Un temps d’observation et de suivi</vt:lpstr>
      <vt:lpstr> 2 – Un temps d’échange  </vt:lpstr>
      <vt:lpstr>3 – Un temps de mobilisation d’autres ressources par des interlocuteurs reconnus</vt:lpstr>
      <vt:lpstr>Présentation PowerPoint</vt:lpstr>
      <vt:lpstr>Présentation PowerPoint</vt:lpstr>
      <vt:lpstr>4 – Un nouveau temps d’échange </vt:lpstr>
      <vt:lpstr>5 - La réunion du pôle ressource de circonscription</vt:lpstr>
      <vt:lpstr>Présentation PowerPoint</vt:lpstr>
      <vt:lpstr>Présentation PowerPoint</vt:lpstr>
      <vt:lpstr> 6 - La plateforme départementale</vt:lpstr>
      <vt:lpstr>Présentation PowerPoint</vt:lpstr>
      <vt:lpstr>Rôle de la plateforme </vt:lpstr>
    </vt:vector>
  </TitlesOfParts>
  <Company>Académie de Paris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D'ACCOMPAGNEMENT DES ELEVES CONNAISSANT UN COMPORTEMENT                                                                                                                                                     HAUTEMENT PERTURBATEUR A L'ECOLE PRIMAIRE</dc:title>
  <dc:creator>Rectorat</dc:creator>
  <cp:lastModifiedBy>Rectorat</cp:lastModifiedBy>
  <cp:revision>48</cp:revision>
  <cp:lastPrinted>2019-02-25T18:12:04Z</cp:lastPrinted>
  <dcterms:created xsi:type="dcterms:W3CDTF">2018-12-19T12:10:38Z</dcterms:created>
  <dcterms:modified xsi:type="dcterms:W3CDTF">2019-10-17T10:40:42Z</dcterms:modified>
</cp:coreProperties>
</file>