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5143500" type="screen16x9"/>
  <p:notesSz cx="9144000" cy="5143500"/>
  <p:defaultTextStyle>
    <a:defPPr>
      <a:defRPr lang="fr-FR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46" d="100"/>
          <a:sy n="146" d="100"/>
        </p:scale>
        <p:origin x="29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Couvertur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gray">
          <a:xfrm>
            <a:off x="0" y="4963500"/>
            <a:ext cx="180000" cy="180000"/>
          </a:xfrm>
          <a:prstGeom prst="rect">
            <a:avLst/>
          </a:prstGeo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>
              <a:defRPr/>
            </a:pPr>
            <a:r>
              <a:rPr lang="fr-FR"/>
              <a:t>XX/XX/XXXX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gray">
          <a:xfrm>
            <a:off x="720000" y="3919897"/>
            <a:ext cx="3240000" cy="900000"/>
          </a:xfrm>
        </p:spPr>
        <p:txBody>
          <a:bodyPr anchor="b" anchorCtr="0"/>
          <a:lstStyle>
            <a:lvl1pPr>
              <a:defRPr sz="1150"/>
            </a:lvl1pPr>
          </a:lstStyle>
          <a:p>
            <a:pPr>
              <a:defRPr/>
            </a:pPr>
            <a:r>
              <a:rPr lang="fr-FR"/>
              <a:t>Intitulé de la direction </a:t>
            </a:r>
            <a:br>
              <a:rPr lang="fr-FR"/>
            </a:br>
            <a:r>
              <a:rPr lang="fr-FR"/>
              <a:t>ou de l’organisme rattaché</a:t>
            </a:r>
            <a:endParaRPr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gray">
          <a:xfrm>
            <a:off x="0" y="4963500"/>
            <a:ext cx="180000" cy="180000"/>
          </a:xfrm>
          <a:prstGeom prst="rect">
            <a:avLst/>
          </a:prstGeo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>
              <a:defRPr/>
            </a:pPr>
            <a:fld id="{10C140CD-8AED-46FF-A9A2-77308F3F39AE}" type="slidenum">
              <a:rPr lang="fr-FR"/>
              <a:t>‹N°›</a:t>
            </a:fld>
            <a:endParaRPr lang="fr-FR"/>
          </a:p>
        </p:txBody>
      </p:sp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180000" cy="180000"/>
          </a:xfrm>
          <a:prstGeom prst="rect">
            <a:avLst/>
          </a:prstGeo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>
              <a:defRPr/>
            </a:pPr>
            <a:r>
              <a:rPr lang="fr-FR"/>
              <a:t>Titre</a:t>
            </a:r>
            <a:endParaRPr/>
          </a:p>
        </p:txBody>
      </p:sp>
      <p:pic>
        <p:nvPicPr>
          <p:cNvPr id="2" name="Image 1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360394" y="51469"/>
            <a:ext cx="4355622" cy="358112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Titre et sous-titr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180000" cy="180000"/>
          </a:xfrm>
          <a:prstGeom prst="rect">
            <a:avLst/>
          </a:prstGeo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>
              <a:defRPr/>
            </a:pPr>
            <a:r>
              <a:rPr lang="fr-FR"/>
              <a:t>Titre</a:t>
            </a:r>
            <a:endParaRPr/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>
              <a:defRPr/>
            </a:pPr>
            <a:r>
              <a:rPr lang="fr-FR" cap="all"/>
              <a:t>XX/XX/XXXX</a:t>
            </a: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Intitulé de la direction ou de l’organisme rattaché</a:t>
            </a:r>
            <a:endParaRPr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pPr>
              <a:defRPr/>
            </a:pPr>
            <a:fld id="{733122C9-A0B9-462F-8757-0847AD287B63}" type="slidenum">
              <a:rPr lang="fr-FR"/>
              <a:t>‹N°›</a:t>
            </a:fld>
            <a:endParaRPr lang="fr-FR"/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60000" y="2346046"/>
            <a:ext cx="8424000" cy="2077200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3250" b="1" cap="all"/>
            </a:lvl1pPr>
            <a:lvl2pPr marL="0" indent="0">
              <a:spcBef>
                <a:spcPts val="500"/>
              </a:spcBef>
              <a:spcAft>
                <a:spcPts val="0"/>
              </a:spcAft>
              <a:buNone/>
              <a:defRPr sz="1850"/>
            </a:lvl2pPr>
          </a:lstStyle>
          <a:p>
            <a:pPr lvl="0">
              <a:defRPr/>
            </a:pPr>
            <a:r>
              <a:rPr lang="fr-FR"/>
              <a:t>Titre</a:t>
            </a:r>
            <a:endParaRPr/>
          </a:p>
          <a:p>
            <a:pPr lvl="1">
              <a:defRPr/>
            </a:pPr>
            <a:r>
              <a:rPr lang="fr-FR"/>
              <a:t>Sous-titre</a:t>
            </a:r>
            <a:endParaRPr/>
          </a:p>
        </p:txBody>
      </p:sp>
      <p:cxnSp>
        <p:nvCxnSpPr>
          <p:cNvPr id="12" name="Connecteur droit 11"/>
          <p:cNvCxnSpPr>
            <a:cxnSpLocks/>
          </p:cNvCxnSpPr>
          <p:nvPr userDrawn="1"/>
        </p:nvCxnSpPr>
        <p:spPr bwMode="gray">
          <a:xfrm>
            <a:off x="360000" y="4784400"/>
            <a:ext cx="8424000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 3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79512" y="118317"/>
            <a:ext cx="2195810" cy="180536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Sommair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900000"/>
            <a:ext cx="8424000" cy="720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Titre</a:t>
            </a:r>
            <a:endParaRPr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>
              <a:defRPr/>
            </a:pPr>
            <a:r>
              <a:rPr lang="fr-FR" cap="all"/>
              <a:t>XX/XX/XXXX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Intitulé de la direction ou de l’organisme rattaché</a:t>
            </a:r>
            <a:endParaRPr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pPr>
              <a:defRPr/>
            </a:pPr>
            <a:fld id="{733122C9-A0B9-462F-8757-0847AD287B63}" type="slidenum">
              <a:rPr lang="fr-FR"/>
              <a:t>‹N°›</a:t>
            </a:fld>
            <a:endParaRPr lang="fr-FR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59998" y="1891968"/>
            <a:ext cx="2520000" cy="2530800"/>
          </a:xfrm>
        </p:spPr>
        <p:txBody>
          <a:bodyPr/>
          <a:lstStyle>
            <a:lvl1pPr marL="144000" indent="-144000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>
              <a:defRPr/>
            </a:pPr>
            <a:r>
              <a:rPr lang="fr-FR"/>
              <a:t>Titre de la partie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</p:txBody>
      </p:sp>
      <p:sp>
        <p:nvSpPr>
          <p:cNvPr id="9" name="Espace réservé du texte 7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312000" y="1893600"/>
            <a:ext cx="2520000" cy="2530800"/>
          </a:xfrm>
        </p:spPr>
        <p:txBody>
          <a:bodyPr/>
          <a:lstStyle>
            <a:lvl1pPr marL="144000" indent="-144000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>
              <a:defRPr/>
            </a:pPr>
            <a:r>
              <a:rPr lang="fr-FR"/>
              <a:t>Titre de la partie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</p:txBody>
      </p:sp>
      <p:sp>
        <p:nvSpPr>
          <p:cNvPr id="10" name="Espace réservé du texte 7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6263999" y="1893600"/>
            <a:ext cx="2520000" cy="2530800"/>
          </a:xfrm>
        </p:spPr>
        <p:txBody>
          <a:bodyPr/>
          <a:lstStyle>
            <a:lvl1pPr marL="144000" indent="-144000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>
              <a:defRPr/>
            </a:pPr>
            <a:r>
              <a:rPr lang="fr-FR"/>
              <a:t>Titre de la partie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Chapitr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 bwMode="auto">
          <a:xfrm>
            <a:off x="179512" y="4371950"/>
            <a:ext cx="8784976" cy="5040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Disposition personnalisé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 algn="r">
              <a:defRPr/>
            </a:pPr>
            <a:r>
              <a:rPr lang="fr-FR" cap="all"/>
              <a:t>XX/XX/XXXX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Intitulé de la direction ou de l’organisme rattaché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33122C9-A0B9-462F-8757-0847AD287B63}" type="slidenum">
              <a:rPr lang="fr-FR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re et textes 3 colonnes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900000"/>
            <a:ext cx="8424000" cy="720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Titre</a:t>
            </a:r>
            <a:endParaRPr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>
              <a:defRPr/>
            </a:pPr>
            <a:r>
              <a:rPr lang="fr-FR" cap="all"/>
              <a:t>XX/XX/XXXX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Intitulé de la direction ou de l’organisme rattaché</a:t>
            </a:r>
            <a:endParaRPr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pPr>
              <a:defRPr/>
            </a:pPr>
            <a:fld id="{733122C9-A0B9-462F-8757-0847AD287B63}" type="slidenum">
              <a:rPr lang="fr-FR"/>
              <a:t>‹N°›</a:t>
            </a:fld>
            <a:endParaRPr lang="fr-FR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312000" y="180000"/>
            <a:ext cx="5472000" cy="360000"/>
          </a:xfrm>
        </p:spPr>
        <p:txBody>
          <a:bodyPr/>
          <a:lstStyle>
            <a:lvl1pPr marL="108000" indent="-108000" algn="r">
              <a:spcAft>
                <a:spcPts val="0"/>
              </a:spcAft>
              <a:buFont typeface="+mj-lt"/>
              <a:buAutoNum type="arabicPeriod"/>
              <a:defRPr sz="750" b="1"/>
            </a:lvl1pPr>
            <a:lvl2pPr marL="108000" indent="-108000" algn="r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defRPr sz="750"/>
            </a:lvl2pPr>
          </a:lstStyle>
          <a:p>
            <a:pPr lvl="0">
              <a:defRPr/>
            </a:pPr>
            <a:r>
              <a:rPr lang="fr-FR"/>
              <a:t>Titre</a:t>
            </a:r>
            <a:endParaRPr/>
          </a:p>
          <a:p>
            <a:pPr lvl="1">
              <a:defRPr/>
            </a:pPr>
            <a:r>
              <a:rPr lang="fr-FR"/>
              <a:t>Sous-titre</a:t>
            </a:r>
            <a:endParaRPr/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59999" y="1836000"/>
            <a:ext cx="2520000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>
              <a:defRPr/>
            </a:pPr>
            <a:r>
              <a:rPr lang="fr-FR"/>
              <a:t>Texte de niveau 1</a:t>
            </a:r>
            <a:endParaRPr/>
          </a:p>
          <a:p>
            <a:pPr lvl="1">
              <a:defRPr/>
            </a:pPr>
            <a:r>
              <a:rPr lang="fr-FR"/>
              <a:t>Texte de niveau 2</a:t>
            </a:r>
            <a:endParaRPr/>
          </a:p>
          <a:p>
            <a:pPr lvl="2">
              <a:defRPr/>
            </a:pPr>
            <a:r>
              <a:rPr lang="fr-FR"/>
              <a:t>Texte de niveau 3</a:t>
            </a:r>
            <a:endParaRPr/>
          </a:p>
          <a:p>
            <a:pPr lvl="3">
              <a:defRPr/>
            </a:pPr>
            <a:r>
              <a:rPr lang="fr-FR"/>
              <a:t>Texte de niveau 4</a:t>
            </a:r>
            <a:endParaRPr/>
          </a:p>
          <a:p>
            <a:pPr lvl="4">
              <a:defRPr/>
            </a:pPr>
            <a:r>
              <a:rPr lang="fr-FR"/>
              <a:t>Texte de niveau 5</a:t>
            </a:r>
            <a:endParaRPr/>
          </a:p>
        </p:txBody>
      </p:sp>
      <p:sp>
        <p:nvSpPr>
          <p:cNvPr id="13" name="Espace réservé du texte 11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3312000" y="1836000"/>
            <a:ext cx="2520000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>
              <a:defRPr/>
            </a:pPr>
            <a:r>
              <a:rPr lang="fr-FR"/>
              <a:t>Texte de niveau 1</a:t>
            </a:r>
            <a:endParaRPr/>
          </a:p>
          <a:p>
            <a:pPr lvl="1">
              <a:defRPr/>
            </a:pPr>
            <a:r>
              <a:rPr lang="fr-FR"/>
              <a:t>Texte de niveau 2</a:t>
            </a:r>
            <a:endParaRPr/>
          </a:p>
          <a:p>
            <a:pPr lvl="2">
              <a:defRPr/>
            </a:pPr>
            <a:r>
              <a:rPr lang="fr-FR"/>
              <a:t>Texte de niveau 3</a:t>
            </a:r>
            <a:endParaRPr/>
          </a:p>
          <a:p>
            <a:pPr lvl="3">
              <a:defRPr/>
            </a:pPr>
            <a:r>
              <a:rPr lang="fr-FR"/>
              <a:t>Texte de niveau 4</a:t>
            </a:r>
            <a:endParaRPr/>
          </a:p>
          <a:p>
            <a:pPr lvl="4">
              <a:defRPr/>
            </a:pPr>
            <a:r>
              <a:rPr lang="fr-FR"/>
              <a:t>Texte de niveau 5</a:t>
            </a:r>
            <a:endParaRPr/>
          </a:p>
        </p:txBody>
      </p:sp>
      <p:sp>
        <p:nvSpPr>
          <p:cNvPr id="14" name="Espace réservé du texte 11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6264000" y="1836000"/>
            <a:ext cx="2520000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>
              <a:defRPr/>
            </a:pPr>
            <a:r>
              <a:rPr lang="fr-FR"/>
              <a:t>Texte de niveau 1</a:t>
            </a:r>
            <a:endParaRPr/>
          </a:p>
          <a:p>
            <a:pPr lvl="1">
              <a:defRPr/>
            </a:pPr>
            <a:r>
              <a:rPr lang="fr-FR"/>
              <a:t>Texte de niveau 2</a:t>
            </a:r>
            <a:endParaRPr/>
          </a:p>
          <a:p>
            <a:pPr lvl="2">
              <a:defRPr/>
            </a:pPr>
            <a:r>
              <a:rPr lang="fr-FR"/>
              <a:t>Texte de niveau 3</a:t>
            </a:r>
            <a:endParaRPr/>
          </a:p>
          <a:p>
            <a:pPr lvl="3">
              <a:defRPr/>
            </a:pPr>
            <a:r>
              <a:rPr lang="fr-FR"/>
              <a:t>Texte de niveau 4</a:t>
            </a:r>
            <a:endParaRPr/>
          </a:p>
          <a:p>
            <a:pPr lvl="4">
              <a:defRPr/>
            </a:pPr>
            <a:r>
              <a:rPr lang="fr-FR"/>
              <a:t>Texte de niveau 5</a:t>
            </a: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 bwMode="gray">
          <a:xfrm>
            <a:off x="359999" y="900000"/>
            <a:ext cx="8424000" cy="72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>
              <a:defRPr/>
            </a:pPr>
            <a:r>
              <a:rPr lang="fr-FR"/>
              <a:t>Titre</a:t>
            </a:r>
            <a:endParaRPr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 bwMode="gray">
          <a:xfrm>
            <a:off x="359999" y="1836000"/>
            <a:ext cx="8424000" cy="2574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>
              <a:defRPr/>
            </a:pPr>
            <a:r>
              <a:rPr lang="fr-FR"/>
              <a:t>Texte de niveau 1</a:t>
            </a:r>
            <a:endParaRPr/>
          </a:p>
          <a:p>
            <a:pPr lvl="1">
              <a:defRPr/>
            </a:pPr>
            <a:r>
              <a:rPr lang="fr-FR"/>
              <a:t>Texte de niveau 2</a:t>
            </a:r>
            <a:endParaRPr/>
          </a:p>
          <a:p>
            <a:pPr lvl="2">
              <a:defRPr/>
            </a:pPr>
            <a:r>
              <a:rPr lang="fr-FR"/>
              <a:t>Texte de niveau 3</a:t>
            </a:r>
            <a:endParaRPr/>
          </a:p>
          <a:p>
            <a:pPr lvl="3">
              <a:defRPr/>
            </a:pPr>
            <a:r>
              <a:rPr lang="fr-FR"/>
              <a:t>Texte de niveau 4</a:t>
            </a:r>
            <a:endParaRPr/>
          </a:p>
          <a:p>
            <a:pPr lvl="4">
              <a:defRPr/>
            </a:pPr>
            <a:r>
              <a:rPr lang="fr-FR"/>
              <a:t>Texte de niveau 5</a:t>
            </a:r>
            <a:endParaRPr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 bwMode="gray">
          <a:xfrm>
            <a:off x="7614000" y="4783500"/>
            <a:ext cx="1170000" cy="36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ctr">
              <a:defRPr sz="750" b="1">
                <a:solidFill>
                  <a:schemeClr val="tx1"/>
                </a:solidFill>
              </a:defRPr>
            </a:lvl1pPr>
          </a:lstStyle>
          <a:p>
            <a:pPr algn="r">
              <a:defRPr/>
            </a:pPr>
            <a:r>
              <a:rPr lang="fr-FR" cap="all"/>
              <a:t>XX/XX/XXXX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 bwMode="gray">
          <a:xfrm>
            <a:off x="360000" y="4783500"/>
            <a:ext cx="5904000" cy="36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750" b="1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fr-FR"/>
              <a:t>Intitulé de la direction ou de l’organisme rattaché</a:t>
            </a:r>
            <a:endParaRPr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 bwMode="gray">
          <a:xfrm>
            <a:off x="6264000" y="4783500"/>
            <a:ext cx="1350000" cy="36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750" b="1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733122C9-A0B9-462F-8757-0847AD287B63}" type="slidenum">
              <a:rPr lang="fr-FR"/>
              <a:t>‹N°›</a:t>
            </a:fld>
            <a:endParaRPr lang="fr-FR"/>
          </a:p>
        </p:txBody>
      </p:sp>
      <p:cxnSp>
        <p:nvCxnSpPr>
          <p:cNvPr id="10" name="Connecteur droit 9"/>
          <p:cNvCxnSpPr>
            <a:cxnSpLocks/>
          </p:cNvCxnSpPr>
          <p:nvPr userDrawn="1"/>
        </p:nvCxnSpPr>
        <p:spPr bwMode="gray">
          <a:xfrm>
            <a:off x="360000" y="4784400"/>
            <a:ext cx="8424000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 6"/>
          <p:cNvPicPr>
            <a:picLocks noChangeAspect="1"/>
          </p:cNvPicPr>
          <p:nvPr userDrawn="1"/>
        </p:nvPicPr>
        <p:blipFill>
          <a:blip r:embed="rId8"/>
          <a:stretch/>
        </p:blipFill>
        <p:spPr bwMode="auto">
          <a:xfrm>
            <a:off x="323528" y="108000"/>
            <a:ext cx="755934" cy="62151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hf hdr="0"/>
  <p:txStyles>
    <p:titleStyle>
      <a:lvl1pPr algn="l" defTabSz="914400">
        <a:lnSpc>
          <a:spcPct val="90000"/>
        </a:lnSpc>
        <a:spcBef>
          <a:spcPts val="0"/>
        </a:spcBef>
        <a:buNone/>
        <a:defRPr sz="2550" b="1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>
        <a:lnSpc>
          <a:spcPct val="100000"/>
        </a:lnSpc>
        <a:spcBef>
          <a:spcPts val="0"/>
        </a:spcBef>
        <a:spcAft>
          <a:spcPts val="500"/>
        </a:spcAft>
        <a:buFont typeface="Arial"/>
        <a:buNone/>
        <a:defRPr sz="1050" b="0">
          <a:solidFill>
            <a:schemeClr val="tx1"/>
          </a:solidFill>
          <a:latin typeface="+mn-lt"/>
          <a:ea typeface="+mn-ea"/>
          <a:cs typeface="+mn-cs"/>
        </a:defRPr>
      </a:lvl1pPr>
      <a:lvl2pPr marL="252000" indent="-72000" algn="l" defTabSz="914400">
        <a:lnSpc>
          <a:spcPct val="100000"/>
        </a:lnSpc>
        <a:spcBef>
          <a:spcPts val="600"/>
        </a:spcBef>
        <a:spcAft>
          <a:spcPts val="600"/>
        </a:spcAft>
        <a:buFont typeface="Arial"/>
        <a:buChar char="•"/>
        <a:defRPr sz="950">
          <a:solidFill>
            <a:schemeClr val="tx1"/>
          </a:solidFill>
          <a:latin typeface="+mn-lt"/>
          <a:ea typeface="+mn-ea"/>
          <a:cs typeface="+mn-cs"/>
        </a:defRPr>
      </a:lvl2pPr>
      <a:lvl3pPr marL="432000" indent="-72000" algn="l" defTabSz="914400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/>
        <a:buChar char="•"/>
        <a:defRPr sz="850">
          <a:solidFill>
            <a:schemeClr val="tx1"/>
          </a:solidFill>
          <a:latin typeface="+mn-lt"/>
          <a:ea typeface="+mn-ea"/>
          <a:cs typeface="+mn-cs"/>
        </a:defRPr>
      </a:lvl3pPr>
      <a:lvl4pPr marL="612000" indent="-72000" algn="l" defTabSz="914400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/>
        <a:buChar char="•"/>
        <a:defRPr sz="750">
          <a:solidFill>
            <a:schemeClr val="tx1"/>
          </a:solidFill>
          <a:latin typeface="+mn-lt"/>
          <a:ea typeface="+mn-ea"/>
          <a:cs typeface="+mn-cs"/>
        </a:defRPr>
      </a:lvl4pPr>
      <a:lvl5pPr marL="828000" indent="-72000" algn="l" defTabSz="914400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/>
        <a:buChar char="•"/>
        <a:defRPr sz="7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ailymotion.com/video/x7ypdmf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quarter" idx="13"/>
          </p:nvPr>
        </p:nvSpPr>
        <p:spPr bwMode="auto">
          <a:xfrm>
            <a:off x="2942416" y="339502"/>
            <a:ext cx="5256584" cy="1008112"/>
          </a:xfrm>
        </p:spPr>
        <p:txBody>
          <a:bodyPr/>
          <a:lstStyle/>
          <a:p>
            <a:pPr>
              <a:defRPr/>
            </a:pPr>
            <a:r>
              <a:rPr lang="fr-FR"/>
              <a:t>ADAGE</a:t>
            </a:r>
            <a:endParaRPr/>
          </a:p>
          <a:p>
            <a:pPr lvl="1">
              <a:defRPr/>
            </a:pPr>
            <a:r>
              <a:rPr lang="fr-FR"/>
              <a:t>Application dédiée à la généralisation de l’EAC</a:t>
            </a:r>
            <a:endParaRPr/>
          </a:p>
          <a:p>
            <a:pPr lvl="1">
              <a:defRPr/>
            </a:pP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 algn="r">
              <a:defRPr/>
            </a:pPr>
            <a:r>
              <a:rPr lang="fr-FR" cap="all"/>
              <a:t>XX/XX/XXXX</a:t>
            </a: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Intitulé de la direction ou de l’organisme rattaché</a:t>
            </a:r>
            <a:endParaRPr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33122C9-A0B9-462F-8757-0847AD287B63}" type="slidenum">
              <a:rPr lang="fr-FR"/>
              <a:t>1</a:t>
            </a:fld>
            <a:endParaRPr lang="fr-FR"/>
          </a:p>
        </p:txBody>
      </p:sp>
      <p:sp>
        <p:nvSpPr>
          <p:cNvPr id="3" name="Rectangle 2"/>
          <p:cNvSpPr/>
          <p:nvPr/>
        </p:nvSpPr>
        <p:spPr bwMode="auto">
          <a:xfrm>
            <a:off x="-219234" y="1923678"/>
            <a:ext cx="911171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defRPr/>
            </a:pPr>
            <a:r>
              <a:rPr lang="fr-FR" sz="2400" b="1" cap="all"/>
              <a:t>Je prépare mes projets 2023-2024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360000" y="2668660"/>
            <a:ext cx="4653676" cy="2114244"/>
          </a:xfrm>
          <a:prstGeom prst="rect">
            <a:avLst/>
          </a:prstGeom>
        </p:spPr>
      </p:pic>
      <p:sp>
        <p:nvSpPr>
          <p:cNvPr id="10" name="Rectangle avec flèche vers la gauche 9"/>
          <p:cNvSpPr/>
          <p:nvPr/>
        </p:nvSpPr>
        <p:spPr bwMode="auto">
          <a:xfrm>
            <a:off x="4499992" y="2715766"/>
            <a:ext cx="4464496" cy="1872208"/>
          </a:xfrm>
          <a:prstGeom prst="leftArrowCallout">
            <a:avLst>
              <a:gd name="adj1" fmla="val 25000"/>
              <a:gd name="adj2" fmla="val 25000"/>
              <a:gd name="adj3" fmla="val 25000"/>
              <a:gd name="adj4" fmla="val 84402"/>
            </a:avLst>
          </a:prstGeom>
          <a:solidFill>
            <a:srgbClr val="BF1380"/>
          </a:solidFill>
          <a:ln>
            <a:solidFill>
              <a:schemeClr val="bg1"/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600"/>
              </a:spcAft>
              <a:defRPr/>
            </a:pPr>
            <a:r>
              <a:rPr lang="fr-FR" sz="1100"/>
              <a:t>Pour vous connecter à ADAGE : </a:t>
            </a:r>
          </a:p>
          <a:p>
            <a:pPr marL="171450" indent="-171450">
              <a:spcAft>
                <a:spcPts val="600"/>
              </a:spcAft>
              <a:buFontTx/>
              <a:buChar char="-"/>
              <a:defRPr/>
            </a:pPr>
            <a:r>
              <a:rPr lang="fr-FR" sz="1100"/>
              <a:t>Ouvrez l’intranet académique (ARENA ou Educagri)</a:t>
            </a:r>
            <a:endParaRPr/>
          </a:p>
          <a:p>
            <a:pPr marL="171450" indent="-171450">
              <a:spcAft>
                <a:spcPts val="600"/>
              </a:spcAft>
              <a:buFontTx/>
              <a:buChar char="-"/>
              <a:defRPr/>
            </a:pPr>
            <a:r>
              <a:rPr lang="fr-FR" sz="1100"/>
              <a:t>Renseignez vos identifiant et mot de passe</a:t>
            </a:r>
            <a:endParaRPr/>
          </a:p>
          <a:p>
            <a:pPr marL="171450" indent="-171450">
              <a:spcAft>
                <a:spcPts val="600"/>
              </a:spcAft>
              <a:buFontTx/>
              <a:buChar char="-"/>
              <a:defRPr/>
            </a:pPr>
            <a:r>
              <a:rPr lang="fr-FR" sz="1100"/>
              <a:t>Choisissez le domaine « Scolarité du 1er degré » ou « Scolarité du 2</a:t>
            </a:r>
            <a:r>
              <a:rPr lang="fr-FR" sz="1100" baseline="30000"/>
              <a:t>nd</a:t>
            </a:r>
            <a:r>
              <a:rPr lang="fr-FR" sz="1100"/>
              <a:t> degré »</a:t>
            </a:r>
            <a:endParaRPr/>
          </a:p>
          <a:p>
            <a:pPr marL="171450" indent="-171450">
              <a:spcAft>
                <a:spcPts val="600"/>
              </a:spcAft>
              <a:buFontTx/>
              <a:buChar char="-"/>
              <a:defRPr/>
            </a:pPr>
            <a:r>
              <a:rPr lang="fr-FR" sz="1100"/>
              <a:t>Cliquez sur « ADAGE - Application Dédiée À la Généralisation de l'EAC » dans la rubrique « Application dédiée aux parcours éducatifs »</a:t>
            </a:r>
            <a:endParaRPr lang="fr-FR" sz="11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" name="Image 9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323528" y="1111844"/>
            <a:ext cx="7056784" cy="3207630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 idx="4294967295"/>
          </p:nvPr>
        </p:nvSpPr>
        <p:spPr bwMode="auto">
          <a:xfrm>
            <a:off x="1259632" y="267494"/>
            <a:ext cx="7560766" cy="447675"/>
          </a:xfrm>
        </p:spPr>
        <p:txBody>
          <a:bodyPr/>
          <a:lstStyle/>
          <a:p>
            <a:pPr>
              <a:defRPr/>
            </a:pPr>
            <a:r>
              <a:rPr lang="fr-FR" sz="1050" b="0" dirty="0"/>
              <a:t>Prérequis : se connecter avec le profil « Rédacteur de projets ». Ce profil est attribué par le directeur </a:t>
            </a:r>
            <a:r>
              <a:rPr lang="fr-FR" sz="1050" b="0" dirty="0" smtClean="0"/>
              <a:t>d’école ou </a:t>
            </a:r>
            <a:r>
              <a:rPr lang="fr-FR" sz="1050" b="0" dirty="0"/>
              <a:t>l’IEN de </a:t>
            </a:r>
            <a:r>
              <a:rPr lang="fr-FR" sz="1050" b="0" dirty="0" smtClean="0"/>
              <a:t>circonscription. </a:t>
            </a:r>
            <a:r>
              <a:rPr lang="fr-FR" sz="1050" b="0" dirty="0"/>
              <a:t>Vidéo tutoriel  </a:t>
            </a:r>
            <a:r>
              <a:rPr lang="fr-FR" sz="1050" b="0" u="sng" dirty="0">
                <a:hlinkClick r:id="rId3" tooltip="https://www.dailymotion.com/video/x7ypdmf"/>
              </a:rPr>
              <a:t>https://www.dailymotion.com/video/x7ypdmf</a:t>
            </a:r>
            <a:r>
              <a:rPr lang="fr-FR" sz="1050" b="0" dirty="0"/>
              <a:t> (durée : 1mn17)</a:t>
            </a:r>
            <a:br>
              <a:rPr lang="fr-FR" sz="1050" b="0" dirty="0"/>
            </a:br>
            <a:r>
              <a:rPr lang="fr-FR" sz="1050" b="0" dirty="0"/>
              <a:t/>
            </a:r>
            <a:br>
              <a:rPr lang="fr-FR" sz="1050" b="0" dirty="0"/>
            </a:br>
            <a:endParaRPr lang="fr-FR" sz="1050" b="0" dirty="0"/>
          </a:p>
        </p:txBody>
      </p:sp>
      <p:sp>
        <p:nvSpPr>
          <p:cNvPr id="4" name="Rectangle avec flèche vers le haut 3"/>
          <p:cNvSpPr/>
          <p:nvPr/>
        </p:nvSpPr>
        <p:spPr bwMode="auto">
          <a:xfrm>
            <a:off x="467544" y="3967878"/>
            <a:ext cx="3672408" cy="980136"/>
          </a:xfrm>
          <a:prstGeom prst="upArrowCallout">
            <a:avLst>
              <a:gd name="adj1" fmla="val 25000"/>
              <a:gd name="adj2" fmla="val 25000"/>
              <a:gd name="adj3" fmla="val 25000"/>
              <a:gd name="adj4" fmla="val 64977"/>
            </a:avLst>
          </a:prstGeom>
          <a:solidFill>
            <a:srgbClr val="CB198A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fr-FR" sz="1050">
                <a:solidFill>
                  <a:schemeClr val="bg1"/>
                </a:solidFill>
                <a:latin typeface="+mj-lt"/>
                <a:ea typeface="+mj-ea"/>
                <a:cs typeface="+mj-cs"/>
              </a:rPr>
              <a:t>NOUVEAUTE : </a:t>
            </a:r>
            <a:r>
              <a:rPr lang="fr-FR" sz="1050" b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les Appels à projets</a:t>
            </a:r>
            <a:endParaRPr/>
          </a:p>
          <a:p>
            <a:pPr algn="ctr">
              <a:defRPr/>
            </a:pPr>
            <a:r>
              <a:rPr lang="fr-FR" sz="1050">
                <a:solidFill>
                  <a:schemeClr val="bg1"/>
                </a:solidFill>
                <a:latin typeface="+mj-lt"/>
                <a:ea typeface="+mj-ea"/>
                <a:cs typeface="+mj-cs"/>
              </a:rPr>
              <a:t>Un portail d’inscription ou de candidature à des dispositifs  pour l’année scolaire 2023-24</a:t>
            </a:r>
          </a:p>
        </p:txBody>
      </p:sp>
      <p:sp>
        <p:nvSpPr>
          <p:cNvPr id="8" name="Rectangle avec flèche vers la gauche 7"/>
          <p:cNvSpPr/>
          <p:nvPr/>
        </p:nvSpPr>
        <p:spPr bwMode="auto">
          <a:xfrm>
            <a:off x="7308304" y="1563638"/>
            <a:ext cx="1728192" cy="1467808"/>
          </a:xfrm>
          <a:prstGeom prst="leftArrowCallout">
            <a:avLst>
              <a:gd name="adj1" fmla="val 25000"/>
              <a:gd name="adj2" fmla="val 25000"/>
              <a:gd name="adj3" fmla="val 25000"/>
              <a:gd name="adj4" fmla="val 67707"/>
            </a:avLst>
          </a:prstGeom>
          <a:solidFill>
            <a:srgbClr val="79AF39"/>
          </a:solidFill>
          <a:ln>
            <a:solidFill>
              <a:schemeClr val="bg1"/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fr-FR" sz="1050">
                <a:solidFill>
                  <a:schemeClr val="bg1"/>
                </a:solidFill>
                <a:latin typeface="+mj-lt"/>
                <a:ea typeface="+mj-ea"/>
                <a:cs typeface="+mj-cs"/>
              </a:rPr>
              <a:t>Cliquez ici pour préparer les projets qui ne passent pas par le portail d’Appels à projets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251520" y="759618"/>
            <a:ext cx="268374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1400"/>
              <a:t>Page d’accueil de l’application :</a:t>
            </a:r>
            <a:endParaRPr/>
          </a:p>
        </p:txBody>
      </p:sp>
      <p:sp>
        <p:nvSpPr>
          <p:cNvPr id="11" name="Rectangle 10"/>
          <p:cNvSpPr/>
          <p:nvPr/>
        </p:nvSpPr>
        <p:spPr bwMode="auto">
          <a:xfrm>
            <a:off x="4274463" y="4319474"/>
            <a:ext cx="2952328" cy="628540"/>
          </a:xfrm>
          <a:prstGeom prst="rect">
            <a:avLst/>
          </a:prstGeom>
          <a:solidFill>
            <a:srgbClr val="D81F94"/>
          </a:solidFill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fr-FR" sz="9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La capture d’écran ci-dessus est une simulation. Cette nouveauté est mise en ligne le 4 avril, les Appels à projets seront ajoutés au fil de la publication de leurs calendriers dans les semaines qui viennent.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2088000" y="2931790"/>
            <a:ext cx="936104" cy="7200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7" name="Titre 1"/>
          <p:cNvSpPr txBox="1"/>
          <p:nvPr/>
        </p:nvSpPr>
        <p:spPr bwMode="gray">
          <a:xfrm>
            <a:off x="1187624" y="123477"/>
            <a:ext cx="7564978" cy="122413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>
              <a:lnSpc>
                <a:spcPct val="90000"/>
              </a:lnSpc>
              <a:spcBef>
                <a:spcPts val="0"/>
              </a:spcBef>
              <a:buNone/>
              <a:defRPr sz="255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  <a:defRPr/>
            </a:pPr>
            <a:r>
              <a:rPr lang="fr-FR" sz="1050" b="0" dirty="0"/>
              <a:t>Le volet culturel du projet d’école </a:t>
            </a:r>
            <a:r>
              <a:rPr lang="fr-FR" sz="1050" b="0" dirty="0" smtClean="0"/>
              <a:t>regroupe </a:t>
            </a:r>
            <a:r>
              <a:rPr lang="fr-FR" sz="1050" b="0" dirty="0"/>
              <a:t>l’ensemble des projets d’éducation artistique et culturelle portés par les équipes pédagogiques de </a:t>
            </a:r>
            <a:r>
              <a:rPr lang="fr-FR" sz="1050" b="0" dirty="0" smtClean="0"/>
              <a:t>l’école.</a:t>
            </a:r>
            <a:endParaRPr dirty="0"/>
          </a:p>
          <a:p>
            <a:pPr>
              <a:defRPr/>
            </a:pPr>
            <a:r>
              <a:rPr lang="fr-FR" sz="1050" b="0" dirty="0"/>
              <a:t>Il vous permet de prendre connaissance de toutes les initiatives au sein de votre </a:t>
            </a:r>
            <a:r>
              <a:rPr lang="fr-FR" sz="1050" b="0" dirty="0" smtClean="0"/>
              <a:t>école. </a:t>
            </a:r>
            <a:r>
              <a:rPr lang="fr-FR" sz="1050" b="0" dirty="0"/>
              <a:t>Il est prévu pour faciliter le dialogue au sein de l’établissement scolaire entre pairs, avec la direction, pour préparer les budgets et les conseils </a:t>
            </a:r>
            <a:r>
              <a:rPr lang="fr-FR" sz="1050" b="0" dirty="0" smtClean="0"/>
              <a:t>d’école </a:t>
            </a:r>
            <a:r>
              <a:rPr lang="fr-FR" sz="1050" b="0" dirty="0"/>
              <a:t>ou encore pour les commissions pédagogiques.</a:t>
            </a:r>
            <a:endParaRPr dirty="0"/>
          </a:p>
          <a:p>
            <a:pPr>
              <a:defRPr/>
            </a:pPr>
            <a:r>
              <a:rPr lang="fr-FR" sz="1050" b="0" dirty="0"/>
              <a:t/>
            </a:r>
            <a:br>
              <a:rPr lang="fr-FR" sz="1050" b="0" dirty="0"/>
            </a:br>
            <a:r>
              <a:rPr lang="fr-FR" sz="1050" b="0" dirty="0"/>
              <a:t>Les informations renseignées alimentent les attestations individuelles des parcours EAC des élèves.</a:t>
            </a:r>
            <a:br>
              <a:rPr lang="fr-FR" sz="1050" b="0" dirty="0"/>
            </a:br>
            <a:endParaRPr lang="fr-FR" sz="1050" b="0" dirty="0"/>
          </a:p>
        </p:txBody>
      </p:sp>
      <p:grpSp>
        <p:nvGrpSpPr>
          <p:cNvPr id="11" name="Groupe 10"/>
          <p:cNvGrpSpPr/>
          <p:nvPr/>
        </p:nvGrpSpPr>
        <p:grpSpPr bwMode="auto">
          <a:xfrm>
            <a:off x="827584" y="1432842"/>
            <a:ext cx="7344816" cy="2507715"/>
            <a:chOff x="827584" y="1432842"/>
            <a:chExt cx="7344816" cy="2507715"/>
          </a:xfrm>
        </p:grpSpPr>
        <p:pic>
          <p:nvPicPr>
            <p:cNvPr id="5" name="Image 4"/>
            <p:cNvPicPr>
              <a:picLocks noChangeAspect="1"/>
            </p:cNvPicPr>
            <p:nvPr/>
          </p:nvPicPr>
          <p:blipFill>
            <a:blip r:embed="rId2"/>
            <a:srcRect t="49987"/>
            <a:stretch/>
          </p:blipFill>
          <p:spPr bwMode="auto">
            <a:xfrm>
              <a:off x="827584" y="2643758"/>
              <a:ext cx="7344816" cy="1296799"/>
            </a:xfrm>
            <a:prstGeom prst="rect">
              <a:avLst/>
            </a:prstGeom>
          </p:spPr>
        </p:pic>
        <p:pic>
          <p:nvPicPr>
            <p:cNvPr id="6" name="Image 5"/>
            <p:cNvPicPr>
              <a:picLocks noChangeAspect="1"/>
            </p:cNvPicPr>
            <p:nvPr/>
          </p:nvPicPr>
          <p:blipFill>
            <a:blip r:embed="rId3"/>
            <a:stretch/>
          </p:blipFill>
          <p:spPr bwMode="auto">
            <a:xfrm>
              <a:off x="941133" y="1432842"/>
              <a:ext cx="7117717" cy="1269703"/>
            </a:xfrm>
            <a:prstGeom prst="rect">
              <a:avLst/>
            </a:prstGeom>
          </p:spPr>
        </p:pic>
      </p:grpSp>
      <p:sp>
        <p:nvSpPr>
          <p:cNvPr id="8" name="Rectangle avec flèche vers le haut 7"/>
          <p:cNvSpPr/>
          <p:nvPr/>
        </p:nvSpPr>
        <p:spPr bwMode="auto">
          <a:xfrm>
            <a:off x="323528" y="3363838"/>
            <a:ext cx="2232248" cy="1656184"/>
          </a:xfrm>
          <a:prstGeom prst="upArrowCallout">
            <a:avLst>
              <a:gd name="adj1" fmla="val 26077"/>
              <a:gd name="adj2" fmla="val 25000"/>
              <a:gd name="adj3" fmla="val 25000"/>
              <a:gd name="adj4" fmla="val 64977"/>
            </a:avLst>
          </a:prstGeom>
          <a:solidFill>
            <a:srgbClr val="85C44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fr-FR" sz="105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Chorale, classe orchestre, classe à horaires aménagés, enseignements optionnels et de spécialité, etc.</a:t>
            </a:r>
          </a:p>
        </p:txBody>
      </p:sp>
      <p:sp>
        <p:nvSpPr>
          <p:cNvPr id="9" name="Rectangle avec flèche vers le haut 8"/>
          <p:cNvSpPr/>
          <p:nvPr/>
        </p:nvSpPr>
        <p:spPr bwMode="auto">
          <a:xfrm>
            <a:off x="2928261" y="3373553"/>
            <a:ext cx="2921627" cy="1646469"/>
          </a:xfrm>
          <a:prstGeom prst="upArrowCallout">
            <a:avLst>
              <a:gd name="adj1" fmla="val 26077"/>
              <a:gd name="adj2" fmla="val 25000"/>
              <a:gd name="adj3" fmla="val 25000"/>
              <a:gd name="adj4" fmla="val 64977"/>
            </a:avLst>
          </a:prstGeom>
          <a:solidFill>
            <a:srgbClr val="9EAEDA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fr-FR" sz="105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Projets pédagogiques liés à des dispositifs : Ecole et cinéma, Goncourt des lycéens, Concours national de la résistance, Création en cours, appels à projets académiques, etc.</a:t>
            </a:r>
          </a:p>
        </p:txBody>
      </p:sp>
      <p:sp>
        <p:nvSpPr>
          <p:cNvPr id="10" name="Rectangle avec flèche vers le haut 9"/>
          <p:cNvSpPr/>
          <p:nvPr/>
        </p:nvSpPr>
        <p:spPr bwMode="auto">
          <a:xfrm>
            <a:off x="6222373" y="3373553"/>
            <a:ext cx="2814123" cy="1646469"/>
          </a:xfrm>
          <a:prstGeom prst="upArrowCallout">
            <a:avLst>
              <a:gd name="adj1" fmla="val 26077"/>
              <a:gd name="adj2" fmla="val 25000"/>
              <a:gd name="adj3" fmla="val 25000"/>
              <a:gd name="adj4" fmla="val 64977"/>
            </a:avLst>
          </a:prstGeom>
          <a:solidFill>
            <a:srgbClr val="CF99CA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fr-FR" sz="105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Projets pédagogiques non liés à un dispositif, ils sont définis de manière générique : projet articulant les trois piliers de l’EAC, action de sensibilisation artistique, club artistique, rencontre avec des artistes, etc.</a:t>
            </a:r>
          </a:p>
        </p:txBody>
      </p:sp>
      <p:sp>
        <p:nvSpPr>
          <p:cNvPr id="12" name="Rectangle avec flèche vers la gauche 11"/>
          <p:cNvSpPr/>
          <p:nvPr/>
        </p:nvSpPr>
        <p:spPr bwMode="auto">
          <a:xfrm>
            <a:off x="4299658" y="1752967"/>
            <a:ext cx="1340910" cy="914400"/>
          </a:xfrm>
          <a:prstGeom prst="leftArrowCallout">
            <a:avLst>
              <a:gd name="adj1" fmla="val 25000"/>
              <a:gd name="adj2" fmla="val 25000"/>
              <a:gd name="adj3" fmla="val 25000"/>
              <a:gd name="adj4" fmla="val 64977"/>
            </a:avLst>
          </a:prstGeom>
          <a:solidFill>
            <a:srgbClr val="D81F94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fr-FR" sz="1050" b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Choisir l’année 2023-2024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2088000" y="2931790"/>
            <a:ext cx="936104" cy="7200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grpSp>
        <p:nvGrpSpPr>
          <p:cNvPr id="16" name="Groupe 15"/>
          <p:cNvGrpSpPr/>
          <p:nvPr/>
        </p:nvGrpSpPr>
        <p:grpSpPr bwMode="auto">
          <a:xfrm>
            <a:off x="1331640" y="293528"/>
            <a:ext cx="9216911" cy="360041"/>
            <a:chOff x="611560" y="915566"/>
            <a:chExt cx="9216911" cy="360041"/>
          </a:xfrm>
        </p:grpSpPr>
        <p:pic>
          <p:nvPicPr>
            <p:cNvPr id="6" name="Image 5"/>
            <p:cNvPicPr>
              <a:picLocks noChangeAspect="1"/>
            </p:cNvPicPr>
            <p:nvPr/>
          </p:nvPicPr>
          <p:blipFill>
            <a:blip r:embed="rId2"/>
            <a:srcRect l="5883" t="63873" r="88235" b="22242"/>
            <a:stretch/>
          </p:blipFill>
          <p:spPr bwMode="auto">
            <a:xfrm>
              <a:off x="611560" y="915566"/>
              <a:ext cx="432048" cy="360041"/>
            </a:xfrm>
            <a:prstGeom prst="rect">
              <a:avLst/>
            </a:prstGeom>
          </p:spPr>
        </p:pic>
        <p:pic>
          <p:nvPicPr>
            <p:cNvPr id="7" name="Image 6"/>
            <p:cNvPicPr>
              <a:picLocks noChangeAspect="1"/>
            </p:cNvPicPr>
            <p:nvPr/>
          </p:nvPicPr>
          <p:blipFill>
            <a:blip r:embed="rId2"/>
            <a:srcRect l="38235" t="63873" r="55883" b="22241"/>
            <a:stretch/>
          </p:blipFill>
          <p:spPr bwMode="auto">
            <a:xfrm>
              <a:off x="1187624" y="915566"/>
              <a:ext cx="432048" cy="360040"/>
            </a:xfrm>
            <a:prstGeom prst="rect">
              <a:avLst/>
            </a:prstGeom>
          </p:spPr>
        </p:pic>
        <p:pic>
          <p:nvPicPr>
            <p:cNvPr id="8" name="Image 7"/>
            <p:cNvPicPr>
              <a:picLocks noChangeAspect="1"/>
            </p:cNvPicPr>
            <p:nvPr/>
          </p:nvPicPr>
          <p:blipFill>
            <a:blip r:embed="rId2"/>
            <a:srcRect l="70588" t="63873" r="24510" b="22242"/>
            <a:stretch/>
          </p:blipFill>
          <p:spPr bwMode="auto">
            <a:xfrm>
              <a:off x="1763689" y="915566"/>
              <a:ext cx="359999" cy="360000"/>
            </a:xfrm>
            <a:prstGeom prst="rect">
              <a:avLst/>
            </a:prstGeom>
          </p:spPr>
        </p:pic>
        <p:sp>
          <p:nvSpPr>
            <p:cNvPr id="9" name="Titre 1"/>
            <p:cNvSpPr txBox="1"/>
            <p:nvPr/>
          </p:nvSpPr>
          <p:spPr bwMode="gray">
            <a:xfrm>
              <a:off x="2267705" y="1051729"/>
              <a:ext cx="7560766" cy="223838"/>
            </a:xfrm>
            <a:prstGeom prst="rect">
              <a:avLst/>
            </a:prstGeom>
            <a:grpFill/>
          </p:spPr>
          <p:txBody>
            <a:bodyPr vert="horz" lIns="0" tIns="0" rIns="0" bIns="0" rtlCol="0" anchor="t" anchorCtr="0">
              <a:noAutofit/>
            </a:bodyPr>
            <a:lstStyle>
              <a:lvl1pPr algn="l" defTabSz="914400">
                <a:lnSpc>
                  <a:spcPct val="90000"/>
                </a:lnSpc>
                <a:spcBef>
                  <a:spcPts val="0"/>
                </a:spcBef>
                <a:buNone/>
                <a:defRPr sz="2550" b="1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defRPr/>
              </a:pPr>
              <a:r>
                <a:rPr lang="fr-FR" sz="1050" b="0"/>
                <a:t>Utiliser « + » pour créer un nouveau projet</a:t>
              </a:r>
            </a:p>
          </p:txBody>
        </p:sp>
      </p:grpSp>
      <p:sp>
        <p:nvSpPr>
          <p:cNvPr id="11" name="Rectangle 10"/>
          <p:cNvSpPr/>
          <p:nvPr/>
        </p:nvSpPr>
        <p:spPr bwMode="auto">
          <a:xfrm>
            <a:off x="278787" y="2265656"/>
            <a:ext cx="2592248" cy="2412986"/>
          </a:xfrm>
          <a:prstGeom prst="rect">
            <a:avLst/>
          </a:prstGeom>
          <a:solidFill>
            <a:srgbClr val="E2E2E2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fr-FR" sz="105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NOUVEAUTE </a:t>
            </a:r>
            <a:r>
              <a:rPr lang="fr-FR" sz="1050" dirty="0" smtClean="0">
                <a:solidFill>
                  <a:schemeClr val="tx1"/>
                </a:solidFill>
              </a:rPr>
              <a:t>pour </a:t>
            </a:r>
            <a:r>
              <a:rPr lang="fr-FR" sz="1050" dirty="0">
                <a:solidFill>
                  <a:srgbClr val="4663B4"/>
                </a:solidFill>
              </a:rPr>
              <a:t>les projets liés à des dispositifs</a:t>
            </a:r>
            <a:r>
              <a:rPr lang="fr-FR" sz="1050" dirty="0">
                <a:solidFill>
                  <a:schemeClr val="tx1"/>
                </a:solidFill>
              </a:rPr>
              <a:t> et </a:t>
            </a:r>
            <a:r>
              <a:rPr lang="fr-FR" sz="1050" dirty="0">
                <a:solidFill>
                  <a:srgbClr val="B35BAA"/>
                </a:solidFill>
              </a:rPr>
              <a:t>les projets à l’initiative de l’établissement </a:t>
            </a:r>
            <a:r>
              <a:rPr lang="fr-FR" sz="1050" dirty="0">
                <a:solidFill>
                  <a:schemeClr val="tx1"/>
                </a:solidFill>
              </a:rPr>
              <a:t>:</a:t>
            </a:r>
          </a:p>
          <a:p>
            <a:pPr algn="ctr">
              <a:defRPr/>
            </a:pPr>
            <a:r>
              <a:rPr lang="fr-FR" sz="105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endParaRPr dirty="0"/>
          </a:p>
          <a:p>
            <a:pPr algn="ctr">
              <a:defRPr/>
            </a:pPr>
            <a:r>
              <a:rPr lang="fr-FR" sz="105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Vous pouvez renseigner un budget prévisionnel et demander la validation de votre direction. </a:t>
            </a:r>
            <a:endParaRPr lang="fr-FR" sz="1050" dirty="0" smtClean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 algn="ctr">
              <a:defRPr/>
            </a:pPr>
            <a:endParaRPr dirty="0"/>
          </a:p>
          <a:p>
            <a:pPr algn="ctr">
              <a:defRPr/>
            </a:pPr>
            <a:r>
              <a:rPr lang="fr-FR" sz="105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Le budget est destiné au dialogue interne au sein de votre </a:t>
            </a:r>
            <a:r>
              <a:rPr lang="fr-FR" sz="105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école (</a:t>
            </a:r>
            <a:r>
              <a:rPr lang="fr-FR" sz="105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direction, collègues, </a:t>
            </a:r>
            <a:r>
              <a:rPr lang="fr-FR" sz="105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conseil </a:t>
            </a:r>
            <a:r>
              <a:rPr lang="fr-FR" sz="105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d’école).</a:t>
            </a:r>
            <a:endParaRPr dirty="0"/>
          </a:p>
        </p:txBody>
      </p:sp>
      <p:sp>
        <p:nvSpPr>
          <p:cNvPr id="15" name="Rectangle 14"/>
          <p:cNvSpPr/>
          <p:nvPr/>
        </p:nvSpPr>
        <p:spPr bwMode="auto">
          <a:xfrm>
            <a:off x="1259632" y="653528"/>
            <a:ext cx="58326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1050" dirty="0">
                <a:latin typeface="+mj-lt"/>
                <a:ea typeface="+mj-ea"/>
                <a:cs typeface="+mj-cs"/>
              </a:rPr>
              <a:t>Ou </a:t>
            </a:r>
            <a:r>
              <a:rPr lang="fr-FR" sz="1050" dirty="0" smtClean="0">
                <a:latin typeface="+mj-lt"/>
                <a:ea typeface="+mj-ea"/>
                <a:cs typeface="+mj-cs"/>
              </a:rPr>
              <a:t>sélectionnez </a:t>
            </a:r>
            <a:r>
              <a:rPr lang="fr-FR" sz="1050" dirty="0">
                <a:latin typeface="+mj-lt"/>
                <a:ea typeface="+mj-ea"/>
                <a:cs typeface="+mj-cs"/>
              </a:rPr>
              <a:t>un projet existant pour le compléter</a:t>
            </a:r>
            <a:r>
              <a:rPr lang="fr-FR" dirty="0"/>
              <a:t>.</a:t>
            </a:r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7785" y="1184938"/>
            <a:ext cx="5994005" cy="3493704"/>
          </a:xfrm>
          <a:prstGeom prst="rect">
            <a:avLst/>
          </a:prstGeom>
          <a:ln>
            <a:solidFill>
              <a:srgbClr val="4663B4"/>
            </a:solidFill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2088000" y="2931790"/>
            <a:ext cx="936104" cy="7200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1" name="Rectangle 10"/>
          <p:cNvSpPr/>
          <p:nvPr/>
        </p:nvSpPr>
        <p:spPr bwMode="auto">
          <a:xfrm>
            <a:off x="1259631" y="267494"/>
            <a:ext cx="6944925" cy="576064"/>
          </a:xfrm>
          <a:prstGeom prst="rect">
            <a:avLst/>
          </a:prstGeom>
          <a:solidFill>
            <a:srgbClr val="E2E2E2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fr-FR" sz="105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La page de « validation des projets » permet de suivre l’état de chaque projet : validation du directeur ou de l’IEN, avis de l’IEN et/ou avis de la commission qui étudie le projet dans le cadre d’un appel à projets.</a:t>
            </a:r>
          </a:p>
        </p:txBody>
      </p:sp>
      <p:grpSp>
        <p:nvGrpSpPr>
          <p:cNvPr id="13" name="Groupe 12"/>
          <p:cNvGrpSpPr/>
          <p:nvPr/>
        </p:nvGrpSpPr>
        <p:grpSpPr>
          <a:xfrm>
            <a:off x="539552" y="987574"/>
            <a:ext cx="7665005" cy="3746828"/>
            <a:chOff x="539552" y="987574"/>
            <a:chExt cx="7665005" cy="3746828"/>
          </a:xfrm>
        </p:grpSpPr>
        <p:grpSp>
          <p:nvGrpSpPr>
            <p:cNvPr id="10" name="Groupe 9"/>
            <p:cNvGrpSpPr/>
            <p:nvPr/>
          </p:nvGrpSpPr>
          <p:grpSpPr>
            <a:xfrm>
              <a:off x="539552" y="987574"/>
              <a:ext cx="7665005" cy="3746828"/>
              <a:chOff x="539552" y="987574"/>
              <a:chExt cx="7665005" cy="3746828"/>
            </a:xfrm>
          </p:grpSpPr>
          <p:grpSp>
            <p:nvGrpSpPr>
              <p:cNvPr id="9" name="Groupe 8"/>
              <p:cNvGrpSpPr/>
              <p:nvPr/>
            </p:nvGrpSpPr>
            <p:grpSpPr>
              <a:xfrm>
                <a:off x="539552" y="987574"/>
                <a:ext cx="7665005" cy="3746828"/>
                <a:chOff x="539552" y="987574"/>
                <a:chExt cx="7665005" cy="3746828"/>
              </a:xfrm>
            </p:grpSpPr>
            <p:grpSp>
              <p:nvGrpSpPr>
                <p:cNvPr id="7" name="Groupe 6"/>
                <p:cNvGrpSpPr/>
                <p:nvPr/>
              </p:nvGrpSpPr>
              <p:grpSpPr>
                <a:xfrm>
                  <a:off x="539552" y="987574"/>
                  <a:ext cx="7665005" cy="3746828"/>
                  <a:chOff x="539552" y="987574"/>
                  <a:chExt cx="7665005" cy="3746828"/>
                </a:xfrm>
              </p:grpSpPr>
              <p:pic>
                <p:nvPicPr>
                  <p:cNvPr id="2" name="Image 1"/>
                  <p:cNvPicPr>
                    <a:picLocks noChangeAspect="1"/>
                  </p:cNvPicPr>
                  <p:nvPr/>
                </p:nvPicPr>
                <p:blipFill>
                  <a:blip r:embed="rId2"/>
                  <a:stretch>
                    <a:fillRect/>
                  </a:stretch>
                </p:blipFill>
                <p:spPr>
                  <a:xfrm>
                    <a:off x="539552" y="987574"/>
                    <a:ext cx="7665005" cy="3746828"/>
                  </a:xfrm>
                  <a:prstGeom prst="rect">
                    <a:avLst/>
                  </a:prstGeom>
                  <a:ln>
                    <a:solidFill>
                      <a:srgbClr val="0070C0"/>
                    </a:solidFill>
                  </a:ln>
                </p:spPr>
              </p:pic>
              <p:sp>
                <p:nvSpPr>
                  <p:cNvPr id="6" name="Rectangle 5"/>
                  <p:cNvSpPr/>
                  <p:nvPr/>
                </p:nvSpPr>
                <p:spPr>
                  <a:xfrm>
                    <a:off x="1115616" y="4155926"/>
                    <a:ext cx="288032" cy="144016"/>
                  </a:xfrm>
                  <a:prstGeom prst="rect">
                    <a:avLst/>
                  </a:prstGeom>
                  <a:solidFill>
                    <a:srgbClr val="FFFFFF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</p:grpSp>
            <p:sp>
              <p:nvSpPr>
                <p:cNvPr id="8" name="Rectangle 7"/>
                <p:cNvSpPr/>
                <p:nvPr/>
              </p:nvSpPr>
              <p:spPr>
                <a:xfrm>
                  <a:off x="1115616" y="4515966"/>
                  <a:ext cx="288032" cy="72008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pic>
            <p:nvPicPr>
              <p:cNvPr id="3" name="Image 2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724128" y="1491630"/>
                <a:ext cx="1371719" cy="938865"/>
              </a:xfrm>
              <a:prstGeom prst="rect">
                <a:avLst/>
              </a:prstGeom>
            </p:spPr>
          </p:pic>
          <p:sp>
            <p:nvSpPr>
              <p:cNvPr id="5" name="Rectangle 4"/>
              <p:cNvSpPr/>
              <p:nvPr/>
            </p:nvSpPr>
            <p:spPr>
              <a:xfrm>
                <a:off x="2051720" y="1059582"/>
                <a:ext cx="576064" cy="216024"/>
              </a:xfrm>
              <a:prstGeom prst="rect">
                <a:avLst/>
              </a:prstGeom>
              <a:noFill/>
              <a:ln>
                <a:solidFill>
                  <a:srgbClr val="D81F9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12" name="Rectangle 11"/>
            <p:cNvSpPr/>
            <p:nvPr/>
          </p:nvSpPr>
          <p:spPr bwMode="auto">
            <a:xfrm>
              <a:off x="1835696" y="4407954"/>
              <a:ext cx="792088" cy="18002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1865167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INISTÈRIEL">
  <a:themeElements>
    <a:clrScheme name="GOUVERNEMENT PPT">
      <a:dk1>
        <a:srgbClr val="000000"/>
      </a:dk1>
      <a:lt1>
        <a:srgbClr val="FFFFFF"/>
      </a:lt1>
      <a:dk2>
        <a:srgbClr val="000091"/>
      </a:dk2>
      <a:lt2>
        <a:srgbClr val="E1000F"/>
      </a:lt2>
      <a:accent1>
        <a:srgbClr val="005841"/>
      </a:accent1>
      <a:accent2>
        <a:srgbClr val="21215A"/>
      </a:accent2>
      <a:accent3>
        <a:srgbClr val="FFD500"/>
      </a:accent3>
      <a:accent4>
        <a:srgbClr val="EA5433"/>
      </a:accent4>
      <a:accent5>
        <a:srgbClr val="8C2237"/>
      </a:accent5>
      <a:accent6>
        <a:srgbClr val="49311F"/>
      </a:accent6>
      <a:hlink>
        <a:srgbClr val="000000"/>
      </a:hlink>
      <a:folHlink>
        <a:srgbClr val="000000"/>
      </a:folHlink>
    </a:clrScheme>
    <a:fontScheme name="Personnalisé 2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MINISTÈRIEL</Template>
  <TotalTime>154</TotalTime>
  <Words>496</Words>
  <Application>Microsoft Office PowerPoint</Application>
  <DocSecurity>0</DocSecurity>
  <PresentationFormat>Affichage à l'écran (16:9)</PresentationFormat>
  <Paragraphs>32</Paragraphs>
  <Slides>5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1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7" baseType="lpstr">
      <vt:lpstr>Arial</vt:lpstr>
      <vt:lpstr>MINISTÈRIEL</vt:lpstr>
      <vt:lpstr>Présentation PowerPoint</vt:lpstr>
      <vt:lpstr>Prérequis : se connecter avec le profil « Rédacteur de projets ». Ce profil est attribué par le directeur d’école ou l’IEN de circonscription. Vidéo tutoriel  https://www.dailymotion.com/video/x7ypdmf (durée : 1mn17)  </vt:lpstr>
      <vt:lpstr>Présentation PowerPoint</vt:lpstr>
      <vt:lpstr>Présentation PowerPoint</vt:lpstr>
      <vt:lpstr>Présentation PowerPoint</vt:lpstr>
    </vt:vector>
  </TitlesOfParts>
  <Manager>Client</Manager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subject>Client</dc:subject>
  <dc:creator>Microsoft Office User</dc:creator>
  <cp:keywords/>
  <dc:description/>
  <cp:lastModifiedBy>PASCALE CURNIER</cp:lastModifiedBy>
  <cp:revision>44</cp:revision>
  <dcterms:created xsi:type="dcterms:W3CDTF">2020-03-05T15:21:24Z</dcterms:created>
  <dcterms:modified xsi:type="dcterms:W3CDTF">2023-03-31T10:19:45Z</dcterms:modified>
  <cp:category/>
  <dc:identifier/>
  <cp:contentStatus/>
  <dc:language/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0x010100AA711CBDF24E87429AD9C0273156F54A</vt:lpwstr>
  </property>
</Properties>
</file>