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713" r:id="rId2"/>
    <p:sldMasterId id="2147483700" r:id="rId3"/>
    <p:sldMasterId id="2147483688" r:id="rId4"/>
  </p:sldMasterIdLst>
  <p:notesMasterIdLst>
    <p:notesMasterId r:id="rId22"/>
  </p:notesMasterIdLst>
  <p:handoutMasterIdLst>
    <p:handoutMasterId r:id="rId23"/>
  </p:handoutMasterIdLst>
  <p:sldIdLst>
    <p:sldId id="259" r:id="rId5"/>
    <p:sldId id="265" r:id="rId6"/>
    <p:sldId id="264" r:id="rId7"/>
    <p:sldId id="266" r:id="rId8"/>
    <p:sldId id="261" r:id="rId9"/>
    <p:sldId id="260" r:id="rId10"/>
    <p:sldId id="262" r:id="rId11"/>
    <p:sldId id="276" r:id="rId12"/>
    <p:sldId id="270" r:id="rId13"/>
    <p:sldId id="268" r:id="rId14"/>
    <p:sldId id="269" r:id="rId15"/>
    <p:sldId id="271" r:id="rId16"/>
    <p:sldId id="272" r:id="rId17"/>
    <p:sldId id="274" r:id="rId18"/>
    <p:sldId id="275" r:id="rId19"/>
    <p:sldId id="273" r:id="rId20"/>
    <p:sldId id="277" r:id="rId21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6"/>
    <p:restoredTop sz="83816" autoAdjust="0"/>
  </p:normalViewPr>
  <p:slideViewPr>
    <p:cSldViewPr snapToGrid="0" snapToObjects="1">
      <p:cViewPr varScale="1">
        <p:scale>
          <a:sx n="102" d="100"/>
          <a:sy n="102" d="100"/>
        </p:scale>
        <p:origin x="11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90" y="7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A194B-D2B9-4489-B771-6927D18B6E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E68A1B-BCD7-4170-9F91-8D8F9A5C7F6F}">
      <dgm:prSet phldrT="[Texte]"/>
      <dgm:spPr/>
      <dgm:t>
        <a:bodyPr/>
        <a:lstStyle/>
        <a:p>
          <a:r>
            <a:rPr lang="fr-FR" b="1" dirty="0" smtClean="0"/>
            <a:t>l’acquisition de connaissances</a:t>
          </a:r>
          <a:endParaRPr lang="fr-FR" dirty="0"/>
        </a:p>
      </dgm:t>
    </dgm:pt>
    <dgm:pt modelId="{E3F8D4EE-A57F-4B6D-AC58-B058BBE42076}" type="parTrans" cxnId="{C4533752-7536-4FCC-8E93-86C2D4937B40}">
      <dgm:prSet/>
      <dgm:spPr/>
      <dgm:t>
        <a:bodyPr/>
        <a:lstStyle/>
        <a:p>
          <a:endParaRPr lang="fr-FR"/>
        </a:p>
      </dgm:t>
    </dgm:pt>
    <dgm:pt modelId="{99685242-E0F6-477D-9FD3-71B89155F453}" type="sibTrans" cxnId="{C4533752-7536-4FCC-8E93-86C2D4937B40}">
      <dgm:prSet/>
      <dgm:spPr/>
      <dgm:t>
        <a:bodyPr/>
        <a:lstStyle/>
        <a:p>
          <a:endParaRPr lang="fr-FR"/>
        </a:p>
      </dgm:t>
    </dgm:pt>
    <dgm:pt modelId="{9780425A-7595-4316-8100-6E3734E50DC6}">
      <dgm:prSet phldrT="[Texte]"/>
      <dgm:spPr/>
      <dgm:t>
        <a:bodyPr/>
        <a:lstStyle/>
        <a:p>
          <a:r>
            <a:rPr lang="fr-FR" b="1" dirty="0" smtClean="0"/>
            <a:t>la pratique artistique et scientifique</a:t>
          </a:r>
          <a:endParaRPr lang="fr-FR" dirty="0"/>
        </a:p>
      </dgm:t>
    </dgm:pt>
    <dgm:pt modelId="{0B82C490-AAC3-47CE-911C-BE0FF0593523}" type="parTrans" cxnId="{3742D96C-6C25-481E-BB6F-5FDD615BCD4E}">
      <dgm:prSet/>
      <dgm:spPr/>
      <dgm:t>
        <a:bodyPr/>
        <a:lstStyle/>
        <a:p>
          <a:endParaRPr lang="fr-FR"/>
        </a:p>
      </dgm:t>
    </dgm:pt>
    <dgm:pt modelId="{3A0C916B-65E7-4C29-B534-A422292A63AF}" type="sibTrans" cxnId="{3742D96C-6C25-481E-BB6F-5FDD615BCD4E}">
      <dgm:prSet/>
      <dgm:spPr/>
      <dgm:t>
        <a:bodyPr/>
        <a:lstStyle/>
        <a:p>
          <a:endParaRPr lang="fr-FR"/>
        </a:p>
      </dgm:t>
    </dgm:pt>
    <dgm:pt modelId="{090F27C9-8F57-4F1B-8CED-3FE653FDDC11}">
      <dgm:prSet phldrT="[Texte]"/>
      <dgm:spPr/>
      <dgm:t>
        <a:bodyPr/>
        <a:lstStyle/>
        <a:p>
          <a:r>
            <a:rPr lang="fr-FR" b="1" dirty="0" smtClean="0"/>
            <a:t>la rencontre avec les œuvres, les lieux de culture et les artistes et autres professionnels</a:t>
          </a:r>
          <a:endParaRPr lang="fr-FR" dirty="0"/>
        </a:p>
      </dgm:t>
    </dgm:pt>
    <dgm:pt modelId="{B9E67865-039F-4726-BB12-2D7E30F70E16}" type="parTrans" cxnId="{C62ED4CB-62EB-40A9-A268-05189B208735}">
      <dgm:prSet/>
      <dgm:spPr/>
      <dgm:t>
        <a:bodyPr/>
        <a:lstStyle/>
        <a:p>
          <a:endParaRPr lang="fr-FR"/>
        </a:p>
      </dgm:t>
    </dgm:pt>
    <dgm:pt modelId="{B3FE2568-13B2-404F-B93F-887F908616FB}" type="sibTrans" cxnId="{C62ED4CB-62EB-40A9-A268-05189B208735}">
      <dgm:prSet/>
      <dgm:spPr/>
      <dgm:t>
        <a:bodyPr/>
        <a:lstStyle/>
        <a:p>
          <a:endParaRPr lang="fr-FR"/>
        </a:p>
      </dgm:t>
    </dgm:pt>
    <dgm:pt modelId="{9B8B8774-60B1-4A0B-AE5C-10DFB37443C6}" type="pres">
      <dgm:prSet presAssocID="{DFFA194B-D2B9-4489-B771-6927D18B6E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15B040C2-AB09-4125-8AAD-17EDE9D22014}" type="pres">
      <dgm:prSet presAssocID="{DFFA194B-D2B9-4489-B771-6927D18B6EEF}" presName="Name1" presStyleCnt="0"/>
      <dgm:spPr/>
    </dgm:pt>
    <dgm:pt modelId="{1E4E60A6-D6F5-4243-A4A6-45D315E8F351}" type="pres">
      <dgm:prSet presAssocID="{DFFA194B-D2B9-4489-B771-6927D18B6EEF}" presName="cycle" presStyleCnt="0"/>
      <dgm:spPr/>
    </dgm:pt>
    <dgm:pt modelId="{740C6D03-62D2-4C87-BC99-D34597755BBB}" type="pres">
      <dgm:prSet presAssocID="{DFFA194B-D2B9-4489-B771-6927D18B6EEF}" presName="srcNode" presStyleLbl="node1" presStyleIdx="0" presStyleCnt="3"/>
      <dgm:spPr/>
    </dgm:pt>
    <dgm:pt modelId="{B5D427DA-7F5E-4BD0-ACA7-EBEFC4BA2625}" type="pres">
      <dgm:prSet presAssocID="{DFFA194B-D2B9-4489-B771-6927D18B6EEF}" presName="conn" presStyleLbl="parChTrans1D2" presStyleIdx="0" presStyleCnt="1"/>
      <dgm:spPr/>
      <dgm:t>
        <a:bodyPr/>
        <a:lstStyle/>
        <a:p>
          <a:endParaRPr lang="fr-FR"/>
        </a:p>
      </dgm:t>
    </dgm:pt>
    <dgm:pt modelId="{52B0E125-4EBE-44CE-9C9A-7524416B51B2}" type="pres">
      <dgm:prSet presAssocID="{DFFA194B-D2B9-4489-B771-6927D18B6EEF}" presName="extraNode" presStyleLbl="node1" presStyleIdx="0" presStyleCnt="3"/>
      <dgm:spPr/>
    </dgm:pt>
    <dgm:pt modelId="{FF79C29E-D024-4A5F-A646-9C40EA229BEC}" type="pres">
      <dgm:prSet presAssocID="{DFFA194B-D2B9-4489-B771-6927D18B6EEF}" presName="dstNode" presStyleLbl="node1" presStyleIdx="0" presStyleCnt="3"/>
      <dgm:spPr/>
    </dgm:pt>
    <dgm:pt modelId="{24EF36AF-5AC2-43B0-99D7-1724D3B6C156}" type="pres">
      <dgm:prSet presAssocID="{CFE68A1B-BCD7-4170-9F91-8D8F9A5C7F6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9354D3-2AF9-46CE-A139-4A850BEF22B7}" type="pres">
      <dgm:prSet presAssocID="{CFE68A1B-BCD7-4170-9F91-8D8F9A5C7F6F}" presName="accent_1" presStyleCnt="0"/>
      <dgm:spPr/>
    </dgm:pt>
    <dgm:pt modelId="{54434C2F-799D-4F18-A1D7-88320DB30BE9}" type="pres">
      <dgm:prSet presAssocID="{CFE68A1B-BCD7-4170-9F91-8D8F9A5C7F6F}" presName="accentRepeatNode" presStyleLbl="solidFgAcc1" presStyleIdx="0" presStyleCnt="3"/>
      <dgm:spPr/>
    </dgm:pt>
    <dgm:pt modelId="{C39BDE5C-F566-4087-8773-83E537E5F5B9}" type="pres">
      <dgm:prSet presAssocID="{9780425A-7595-4316-8100-6E3734E50DC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2037D-F109-4089-8422-16AE16818BC3}" type="pres">
      <dgm:prSet presAssocID="{9780425A-7595-4316-8100-6E3734E50DC6}" presName="accent_2" presStyleCnt="0"/>
      <dgm:spPr/>
    </dgm:pt>
    <dgm:pt modelId="{D63B07B6-B4FC-4252-A840-D9AA90CE0BC5}" type="pres">
      <dgm:prSet presAssocID="{9780425A-7595-4316-8100-6E3734E50DC6}" presName="accentRepeatNode" presStyleLbl="solidFgAcc1" presStyleIdx="1" presStyleCnt="3"/>
      <dgm:spPr/>
    </dgm:pt>
    <dgm:pt modelId="{91837061-1A24-4D83-9F6E-2628621965B9}" type="pres">
      <dgm:prSet presAssocID="{090F27C9-8F57-4F1B-8CED-3FE653FDDC1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39FD1A-3DF2-4590-AB43-58BBD642DB40}" type="pres">
      <dgm:prSet presAssocID="{090F27C9-8F57-4F1B-8CED-3FE653FDDC11}" presName="accent_3" presStyleCnt="0"/>
      <dgm:spPr/>
    </dgm:pt>
    <dgm:pt modelId="{D32904B1-F2F4-4C4D-A03E-E555E8CAE8E4}" type="pres">
      <dgm:prSet presAssocID="{090F27C9-8F57-4F1B-8CED-3FE653FDDC11}" presName="accentRepeatNode" presStyleLbl="solidFgAcc1" presStyleIdx="2" presStyleCnt="3"/>
      <dgm:spPr/>
    </dgm:pt>
  </dgm:ptLst>
  <dgm:cxnLst>
    <dgm:cxn modelId="{FB30EF3D-6C58-4E44-AE17-FA8F5BF64CEF}" type="presOf" srcId="{9780425A-7595-4316-8100-6E3734E50DC6}" destId="{C39BDE5C-F566-4087-8773-83E537E5F5B9}" srcOrd="0" destOrd="0" presId="urn:microsoft.com/office/officeart/2008/layout/VerticalCurvedList"/>
    <dgm:cxn modelId="{E7E87FE8-F7B6-4068-989F-FB1B7191DFD7}" type="presOf" srcId="{DFFA194B-D2B9-4489-B771-6927D18B6EEF}" destId="{9B8B8774-60B1-4A0B-AE5C-10DFB37443C6}" srcOrd="0" destOrd="0" presId="urn:microsoft.com/office/officeart/2008/layout/VerticalCurvedList"/>
    <dgm:cxn modelId="{F8B82B87-6179-4E4C-9623-CE30D4D7AF01}" type="presOf" srcId="{99685242-E0F6-477D-9FD3-71B89155F453}" destId="{B5D427DA-7F5E-4BD0-ACA7-EBEFC4BA2625}" srcOrd="0" destOrd="0" presId="urn:microsoft.com/office/officeart/2008/layout/VerticalCurvedList"/>
    <dgm:cxn modelId="{C62ED4CB-62EB-40A9-A268-05189B208735}" srcId="{DFFA194B-D2B9-4489-B771-6927D18B6EEF}" destId="{090F27C9-8F57-4F1B-8CED-3FE653FDDC11}" srcOrd="2" destOrd="0" parTransId="{B9E67865-039F-4726-BB12-2D7E30F70E16}" sibTransId="{B3FE2568-13B2-404F-B93F-887F908616FB}"/>
    <dgm:cxn modelId="{3742D96C-6C25-481E-BB6F-5FDD615BCD4E}" srcId="{DFFA194B-D2B9-4489-B771-6927D18B6EEF}" destId="{9780425A-7595-4316-8100-6E3734E50DC6}" srcOrd="1" destOrd="0" parTransId="{0B82C490-AAC3-47CE-911C-BE0FF0593523}" sibTransId="{3A0C916B-65E7-4C29-B534-A422292A63AF}"/>
    <dgm:cxn modelId="{7D2BECF6-59C1-429F-8334-3A3684F70BD1}" type="presOf" srcId="{090F27C9-8F57-4F1B-8CED-3FE653FDDC11}" destId="{91837061-1A24-4D83-9F6E-2628621965B9}" srcOrd="0" destOrd="0" presId="urn:microsoft.com/office/officeart/2008/layout/VerticalCurvedList"/>
    <dgm:cxn modelId="{C4533752-7536-4FCC-8E93-86C2D4937B40}" srcId="{DFFA194B-D2B9-4489-B771-6927D18B6EEF}" destId="{CFE68A1B-BCD7-4170-9F91-8D8F9A5C7F6F}" srcOrd="0" destOrd="0" parTransId="{E3F8D4EE-A57F-4B6D-AC58-B058BBE42076}" sibTransId="{99685242-E0F6-477D-9FD3-71B89155F453}"/>
    <dgm:cxn modelId="{B78CC72F-8C05-45FA-89F2-D4A66BEE9EC9}" type="presOf" srcId="{CFE68A1B-BCD7-4170-9F91-8D8F9A5C7F6F}" destId="{24EF36AF-5AC2-43B0-99D7-1724D3B6C156}" srcOrd="0" destOrd="0" presId="urn:microsoft.com/office/officeart/2008/layout/VerticalCurvedList"/>
    <dgm:cxn modelId="{611792AF-6D8F-4EFE-9C2B-FD00C3235A39}" type="presParOf" srcId="{9B8B8774-60B1-4A0B-AE5C-10DFB37443C6}" destId="{15B040C2-AB09-4125-8AAD-17EDE9D22014}" srcOrd="0" destOrd="0" presId="urn:microsoft.com/office/officeart/2008/layout/VerticalCurvedList"/>
    <dgm:cxn modelId="{138D99F8-1A18-4CA7-8669-520515C27491}" type="presParOf" srcId="{15B040C2-AB09-4125-8AAD-17EDE9D22014}" destId="{1E4E60A6-D6F5-4243-A4A6-45D315E8F351}" srcOrd="0" destOrd="0" presId="urn:microsoft.com/office/officeart/2008/layout/VerticalCurvedList"/>
    <dgm:cxn modelId="{B42B9DA3-4E8E-489C-A280-C7988C48102E}" type="presParOf" srcId="{1E4E60A6-D6F5-4243-A4A6-45D315E8F351}" destId="{740C6D03-62D2-4C87-BC99-D34597755BBB}" srcOrd="0" destOrd="0" presId="urn:microsoft.com/office/officeart/2008/layout/VerticalCurvedList"/>
    <dgm:cxn modelId="{EF731527-3EA8-406C-984E-641D7FDCD699}" type="presParOf" srcId="{1E4E60A6-D6F5-4243-A4A6-45D315E8F351}" destId="{B5D427DA-7F5E-4BD0-ACA7-EBEFC4BA2625}" srcOrd="1" destOrd="0" presId="urn:microsoft.com/office/officeart/2008/layout/VerticalCurvedList"/>
    <dgm:cxn modelId="{1939FCD3-2F0C-4763-A855-38F7A7B19460}" type="presParOf" srcId="{1E4E60A6-D6F5-4243-A4A6-45D315E8F351}" destId="{52B0E125-4EBE-44CE-9C9A-7524416B51B2}" srcOrd="2" destOrd="0" presId="urn:microsoft.com/office/officeart/2008/layout/VerticalCurvedList"/>
    <dgm:cxn modelId="{455163B9-33CF-43C0-8F66-7021B2E0CACD}" type="presParOf" srcId="{1E4E60A6-D6F5-4243-A4A6-45D315E8F351}" destId="{FF79C29E-D024-4A5F-A646-9C40EA229BEC}" srcOrd="3" destOrd="0" presId="urn:microsoft.com/office/officeart/2008/layout/VerticalCurvedList"/>
    <dgm:cxn modelId="{19A5DCA2-9F07-48C3-B162-2ADC6AC44CD3}" type="presParOf" srcId="{15B040C2-AB09-4125-8AAD-17EDE9D22014}" destId="{24EF36AF-5AC2-43B0-99D7-1724D3B6C156}" srcOrd="1" destOrd="0" presId="urn:microsoft.com/office/officeart/2008/layout/VerticalCurvedList"/>
    <dgm:cxn modelId="{E2EC2AF0-33A3-4DBF-A49D-3071BBDBCC11}" type="presParOf" srcId="{15B040C2-AB09-4125-8AAD-17EDE9D22014}" destId="{F69354D3-2AF9-46CE-A139-4A850BEF22B7}" srcOrd="2" destOrd="0" presId="urn:microsoft.com/office/officeart/2008/layout/VerticalCurvedList"/>
    <dgm:cxn modelId="{1CCABDAC-955C-4FE2-92B7-501DA2A17C9C}" type="presParOf" srcId="{F69354D3-2AF9-46CE-A139-4A850BEF22B7}" destId="{54434C2F-799D-4F18-A1D7-88320DB30BE9}" srcOrd="0" destOrd="0" presId="urn:microsoft.com/office/officeart/2008/layout/VerticalCurvedList"/>
    <dgm:cxn modelId="{E9BF76A3-AA8D-4D4E-BF11-EFA35BC1B43C}" type="presParOf" srcId="{15B040C2-AB09-4125-8AAD-17EDE9D22014}" destId="{C39BDE5C-F566-4087-8773-83E537E5F5B9}" srcOrd="3" destOrd="0" presId="urn:microsoft.com/office/officeart/2008/layout/VerticalCurvedList"/>
    <dgm:cxn modelId="{326589B1-927F-4191-9FCA-55A93ADD701A}" type="presParOf" srcId="{15B040C2-AB09-4125-8AAD-17EDE9D22014}" destId="{4112037D-F109-4089-8422-16AE16818BC3}" srcOrd="4" destOrd="0" presId="urn:microsoft.com/office/officeart/2008/layout/VerticalCurvedList"/>
    <dgm:cxn modelId="{7ED18A8D-40B9-4D62-B020-69A8C991FA68}" type="presParOf" srcId="{4112037D-F109-4089-8422-16AE16818BC3}" destId="{D63B07B6-B4FC-4252-A840-D9AA90CE0BC5}" srcOrd="0" destOrd="0" presId="urn:microsoft.com/office/officeart/2008/layout/VerticalCurvedList"/>
    <dgm:cxn modelId="{F6ED0AB3-424F-4F33-92C2-833CD52171B5}" type="presParOf" srcId="{15B040C2-AB09-4125-8AAD-17EDE9D22014}" destId="{91837061-1A24-4D83-9F6E-2628621965B9}" srcOrd="5" destOrd="0" presId="urn:microsoft.com/office/officeart/2008/layout/VerticalCurvedList"/>
    <dgm:cxn modelId="{F2E392E0-78D1-4013-8572-14932329ED2F}" type="presParOf" srcId="{15B040C2-AB09-4125-8AAD-17EDE9D22014}" destId="{F539FD1A-3DF2-4590-AB43-58BBD642DB40}" srcOrd="6" destOrd="0" presId="urn:microsoft.com/office/officeart/2008/layout/VerticalCurvedList"/>
    <dgm:cxn modelId="{040D872C-F14B-4CDE-AF88-EB91D16A181C}" type="presParOf" srcId="{F539FD1A-3DF2-4590-AB43-58BBD642DB40}" destId="{D32904B1-F2F4-4C4D-A03E-E555E8CAE8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625095" y="6377561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900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5AE7E-B1C9-4755-A3EF-CFFF4292DF8E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450E5-A398-432C-860D-464DB82926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576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6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1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02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56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9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835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04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08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4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32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57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62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7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42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0930"/>
            <a:ext cx="7772400" cy="3170582"/>
          </a:xfr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Marianne ExtraBold"/>
                <a:ea typeface="Marianne ExtraBold"/>
                <a:cs typeface="Marianne ExtraBold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51512"/>
            <a:ext cx="7772400" cy="9740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DAAC académie de Paris 2023-2024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43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83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2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5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7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201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8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1" y="526774"/>
            <a:ext cx="8060635" cy="1298851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Marianne ExtraBold"/>
                <a:ea typeface="Marianne ExtraBold"/>
                <a:cs typeface="Marianne ExtraBold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2604052"/>
            <a:ext cx="8259417" cy="357291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DAAC académie de Paris 2023-2024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79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79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4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1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32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470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78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2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4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85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37532"/>
            <a:ext cx="8259832" cy="874434"/>
          </a:xfrm>
        </p:spPr>
        <p:txBody>
          <a:bodyPr anchor="ctr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arianne ExtraBold"/>
                <a:ea typeface="Marianne ExtraBold"/>
                <a:cs typeface="Marianne ExtraBold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20688"/>
            <a:ext cx="7886700" cy="39259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57900" y="6356351"/>
            <a:ext cx="3086100" cy="365125"/>
          </a:xfrm>
        </p:spPr>
        <p:txBody>
          <a:bodyPr/>
          <a:lstStyle/>
          <a:p>
            <a:r>
              <a:rPr lang="fr-FR" dirty="0" smtClean="0"/>
              <a:t>DAAC académie de Paris 2023-2024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407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289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60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264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941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121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05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060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12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69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1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3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449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Marianne Light"/>
              </a:defRPr>
            </a:lvl1pPr>
          </a:lstStyle>
          <a:p>
            <a:r>
              <a:rPr lang="fr-FR" dirty="0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0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1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rianne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rianne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rianne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ianne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rianne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EE76-65FA-41F8-B81F-63A5451805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38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EE08-93F4-4C16-A6BB-E73B8FBA3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DAAC académie de Paris 2023-2024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A683-F732-4E9A-BADE-58752B085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6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paris.fr/utiliser-adage-pour-piloter-l-eac-dans-l-ecole-131238" TargetMode="External"/><Relationship Id="rId2" Type="http://schemas.openxmlformats.org/officeDocument/2006/relationships/hyperlink" Target="https://eduscol.education.fr/3004/l-application-adag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e.daac@ac-paris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575/education-artistique-et-culturel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ducation.gouv.fr/pid25535/bulletin_officiel.html?cid_bo=91164" TargetMode="External"/><Relationship Id="rId5" Type="http://schemas.openxmlformats.org/officeDocument/2006/relationships/hyperlink" Target="https://eduscol.education.fr/document/1657/download" TargetMode="External"/><Relationship Id="rId4" Type="http://schemas.openxmlformats.org/officeDocument/2006/relationships/hyperlink" Target="https://www.education.gouv.fr/bo/13/Hebdo18/MENE1311045C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7ypdm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Utiliser Adage pour piloter l’EAC dans l’école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82186" y="5138529"/>
            <a:ext cx="5407268" cy="974035"/>
          </a:xfrm>
        </p:spPr>
        <p:txBody>
          <a:bodyPr>
            <a:normAutofit/>
          </a:bodyPr>
          <a:lstStyle/>
          <a:p>
            <a:r>
              <a:rPr lang="fr-FR" dirty="0" smtClean="0"/>
              <a:t>DAAC Paris, janvier 2024</a:t>
            </a:r>
          </a:p>
          <a:p>
            <a:r>
              <a:rPr lang="fr-FR" sz="1700" dirty="0" smtClean="0"/>
              <a:t>Délégation Académique aux Arts et à la Culture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2957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89884" y="456109"/>
            <a:ext cx="348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Validation des projets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r="5446" b="37822"/>
          <a:stretch/>
        </p:blipFill>
        <p:spPr>
          <a:xfrm>
            <a:off x="-552885" y="1183781"/>
            <a:ext cx="10044119" cy="26169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4196" y="3534706"/>
            <a:ext cx="8936182" cy="2475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/>
          <a:srcRect l="1001" t="9068" r="-9987" b="-13378"/>
          <a:stretch/>
        </p:blipFill>
        <p:spPr>
          <a:xfrm>
            <a:off x="432707" y="1156376"/>
            <a:ext cx="6890657" cy="2988130"/>
          </a:xfrm>
          <a:prstGeom prst="rect">
            <a:avLst/>
          </a:prstGeom>
        </p:spPr>
      </p:pic>
      <p:sp>
        <p:nvSpPr>
          <p:cNvPr id="5" name="Rectangle avec flèche vers la gauche 4"/>
          <p:cNvSpPr/>
          <p:nvPr/>
        </p:nvSpPr>
        <p:spPr>
          <a:xfrm>
            <a:off x="6538475" y="1734571"/>
            <a:ext cx="2493898" cy="1820637"/>
          </a:xfrm>
          <a:prstGeom prst="leftArrowCallout">
            <a:avLst>
              <a:gd name="adj1" fmla="val 7239"/>
              <a:gd name="adj2" fmla="val 25000"/>
              <a:gd name="adj3" fmla="val 23842"/>
              <a:gd name="adj4" fmla="val 64977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arianne" panose="02000000000000000000" pitchFamily="2" charset="0"/>
              </a:rPr>
              <a:t>« saisir les effectifs réels » </a:t>
            </a:r>
            <a:endParaRPr lang="fr-FR" sz="1200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arianne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3578" y="3965171"/>
            <a:ext cx="827947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fin de finaliser les projets pour leur enregistrement sur ADAGE, il faut que les  </a:t>
            </a:r>
            <a:r>
              <a:rPr lang="fr-FR" dirty="0"/>
              <a:t>effectifs </a:t>
            </a:r>
            <a:r>
              <a:rPr lang="fr-FR" dirty="0" smtClean="0"/>
              <a:t>réels soient saisis</a:t>
            </a:r>
          </a:p>
          <a:p>
            <a:r>
              <a:rPr lang="fr-FR" dirty="0" smtClean="0"/>
              <a:t>Ce qui permet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renseigner automatiquement le PEAC </a:t>
            </a:r>
            <a:r>
              <a:rPr lang="fr-FR" dirty="0"/>
              <a:t>de </a:t>
            </a:r>
            <a:r>
              <a:rPr lang="fr-FR" dirty="0" smtClean="0"/>
              <a:t>l’élève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donner une visibilité </a:t>
            </a:r>
            <a:r>
              <a:rPr lang="fr-FR" dirty="0"/>
              <a:t>sur les projets menés dans l’école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renseigner automatiquement le </a:t>
            </a:r>
            <a:r>
              <a:rPr lang="fr-FR" dirty="0"/>
              <a:t>volet culturel </a:t>
            </a:r>
            <a:r>
              <a:rPr lang="fr-FR"/>
              <a:t>de </a:t>
            </a:r>
            <a:r>
              <a:rPr lang="fr-FR" smtClean="0"/>
              <a:t>l’école avec </a:t>
            </a:r>
            <a:r>
              <a:rPr lang="fr-FR" dirty="0"/>
              <a:t>les différents projets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48890" y="515580"/>
            <a:ext cx="789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La saisie des effectifs réels dans les appels à projets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8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48046" y="456109"/>
            <a:ext cx="782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ADAGE pour recenser les projets et actions en EAC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/>
          <a:stretch>
            <a:fillRect/>
          </a:stretch>
        </p:blipFill>
        <p:spPr>
          <a:xfrm>
            <a:off x="97414" y="1180407"/>
            <a:ext cx="9046586" cy="499442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6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9884" y="456109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Parcours EAC des élèves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0021" y="1567082"/>
            <a:ext cx="5253868" cy="2332889"/>
          </a:xfrm>
          <a:prstGeom prst="rect">
            <a:avLst/>
          </a:prstGeom>
          <a:ln>
            <a:solidFill>
              <a:srgbClr val="4663B4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36123" y="4312887"/>
            <a:ext cx="6007877" cy="1794281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6" name="Rectangle avec flèche vers la droite 5"/>
          <p:cNvSpPr/>
          <p:nvPr/>
        </p:nvSpPr>
        <p:spPr bwMode="auto">
          <a:xfrm>
            <a:off x="388902" y="4437187"/>
            <a:ext cx="2592288" cy="16561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138"/>
            </a:avLst>
          </a:prstGeom>
          <a:solidFill>
            <a:srgbClr val="889BD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A partir d’« Etablissement », puis « Edition de documents »,</a:t>
            </a:r>
            <a:endParaRPr dirty="0"/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 </a:t>
            </a:r>
            <a:endParaRPr dirty="0"/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vous pouvez éditer les parcours des élèves et les distribuer aux familles.</a:t>
            </a:r>
            <a:endParaRPr dirty="0"/>
          </a:p>
        </p:txBody>
      </p:sp>
      <p:sp>
        <p:nvSpPr>
          <p:cNvPr id="7" name="Rectangle avec flèche vers la gauche 6"/>
          <p:cNvSpPr/>
          <p:nvPr/>
        </p:nvSpPr>
        <p:spPr bwMode="auto">
          <a:xfrm>
            <a:off x="6140061" y="1377065"/>
            <a:ext cx="2592288" cy="2592288"/>
          </a:xfrm>
          <a:prstGeom prst="leftArrowCallout">
            <a:avLst>
              <a:gd name="adj1" fmla="val 18753"/>
              <a:gd name="adj2" fmla="val 18128"/>
              <a:gd name="adj3" fmla="val 10319"/>
              <a:gd name="adj4" fmla="val 80595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Pour cibler plus spécifiquement des élèves ne bénéficiant pas de projet cette année, ou n’ayant pas bénéficié de projet les années précédentes :</a:t>
            </a:r>
            <a:endParaRPr dirty="0"/>
          </a:p>
          <a:p>
            <a:pPr algn="ctr">
              <a:defRPr/>
            </a:pPr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utilisez « Projets EAC » puis « Suivi des élèves » puis le moteur de recherche « Nombre d’actions : aucune » </a:t>
            </a:r>
            <a:endParaRPr dirty="0"/>
          </a:p>
          <a:p>
            <a:pPr algn="ctr">
              <a:defRPr/>
            </a:pPr>
            <a:endParaRPr lang="fr-FR" sz="1100" dirty="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2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9884" y="456109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Parcours EAC des élèves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1" y="1064029"/>
            <a:ext cx="4099383" cy="57939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75" y="1064570"/>
            <a:ext cx="4478140" cy="5768491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9884" y="456109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Parcours EAC des élèves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0" y="1059631"/>
            <a:ext cx="4200570" cy="59402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40" y="1118365"/>
            <a:ext cx="4117504" cy="5822757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2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83797" y="686941"/>
            <a:ext cx="496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Volet culturel du projet d’école 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332" y="1687484"/>
            <a:ext cx="8188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" y="1189823"/>
            <a:ext cx="9144000" cy="5623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47" y="5071780"/>
            <a:ext cx="8786553" cy="256659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2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FR" dirty="0">
                <a:hlinkClick r:id="rId2"/>
              </a:rPr>
              <a:t>ADAGE sur </a:t>
            </a:r>
            <a:r>
              <a:rPr lang="fr-FR" dirty="0" smtClean="0">
                <a:hlinkClick r:id="rId2"/>
              </a:rPr>
              <a:t>EDUSCOL</a:t>
            </a: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 smtClean="0"/>
              <a:t>La page dédiée à ADAGE </a:t>
            </a:r>
            <a:r>
              <a:rPr lang="fr-FR" dirty="0" smtClean="0">
                <a:hlinkClick r:id="rId3"/>
              </a:rPr>
              <a:t>sur le site de la DAAC de Paris</a:t>
            </a: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 smtClean="0"/>
              <a:t>Des tutoriels sont disponibles dans l’application (page d’accueil, bandeau bleu « consulter les documents de prise en main de la nouvelle version d’ADAGE sur la page d’aide »)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Contacter la DAAC de Paris : </a:t>
            </a:r>
            <a:r>
              <a:rPr lang="fr-FR" dirty="0" smtClean="0">
                <a:hlinkClick r:id="rId4"/>
              </a:rPr>
              <a:t>ce.daac@ac-paris.fr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96160" y="375857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Une question sur ADAGE ?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968" y="249962"/>
            <a:ext cx="6830620" cy="8744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L’éducation artistique et culturelle : quels objectifs ?</a:t>
            </a:r>
            <a:endParaRPr lang="fr-FR" sz="2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FR" sz="1900" dirty="0" smtClean="0"/>
              <a:t>« L’éducation </a:t>
            </a:r>
            <a:r>
              <a:rPr lang="fr-FR" sz="1900" dirty="0"/>
              <a:t>artistique et culturelle a pour objectif que</a:t>
            </a:r>
            <a:r>
              <a:rPr lang="fr-FR" sz="1900" b="1" dirty="0"/>
              <a:t> tous les élèves bénéficient d’actions artistiques, culturelles et scientifiques de qualité</a:t>
            </a:r>
            <a:r>
              <a:rPr lang="fr-FR" sz="1900" dirty="0"/>
              <a:t>. Elle poursuit avant tout un objectif </a:t>
            </a:r>
            <a:r>
              <a:rPr lang="fr-FR" sz="1900" b="1" dirty="0"/>
              <a:t>qualitatif</a:t>
            </a:r>
            <a:r>
              <a:rPr lang="fr-FR" sz="1900" dirty="0"/>
              <a:t>, construire un parcours d’éducation artistique et culturelle cohérent et fertile, mais aussi </a:t>
            </a:r>
            <a:r>
              <a:rPr lang="fr-FR" sz="1900" b="1" dirty="0"/>
              <a:t>quantitatif</a:t>
            </a:r>
            <a:r>
              <a:rPr lang="fr-FR" sz="1900" dirty="0"/>
              <a:t>, concerner tous les élèves.</a:t>
            </a:r>
          </a:p>
          <a:p>
            <a:pPr algn="ctr"/>
            <a:r>
              <a:rPr lang="fr-FR" sz="1900" dirty="0"/>
              <a:t>Ainsi, l’éducation artistique et culturelle permet à chaque élève  de développer sa sensibilité, sa créativité et son esprit critique. Elle renforce l’esprit collectif et favorise la réussite </a:t>
            </a:r>
            <a:r>
              <a:rPr lang="fr-FR" sz="1900" dirty="0" smtClean="0"/>
              <a:t>scolaire » </a:t>
            </a:r>
          </a:p>
          <a:p>
            <a:r>
              <a:rPr lang="fr-FR" sz="1600" i="1" dirty="0" smtClean="0">
                <a:hlinkClick r:id="rId3"/>
              </a:rPr>
              <a:t>Site </a:t>
            </a:r>
            <a:r>
              <a:rPr lang="fr-FR" sz="1600" i="1" dirty="0" err="1" smtClean="0">
                <a:hlinkClick r:id="rId3"/>
              </a:rPr>
              <a:t>Eduscol</a:t>
            </a:r>
            <a:endParaRPr lang="fr-FR" sz="1600" i="1" dirty="0" smtClean="0"/>
          </a:p>
          <a:p>
            <a:r>
              <a:rPr lang="fr-FR" sz="1600" b="1" u="sng" dirty="0" smtClean="0"/>
              <a:t>Textes et documents de référence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  <a:hlinkClick r:id="rId4"/>
              </a:rPr>
              <a:t>Circulaire interministérielle n°2013-073 du 3-05-2013 relative au PEAC</a:t>
            </a:r>
            <a:endParaRPr lang="fr-FR" sz="1600" dirty="0">
              <a:latin typeface="Marianne" panose="02000000000000000000" pitchFamily="2" charset="0"/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Marianne" panose="02000000000000000000" pitchFamily="2" charset="0"/>
                <a:hlinkClick r:id="rId6"/>
              </a:rPr>
              <a:t>Le </a:t>
            </a:r>
            <a:r>
              <a:rPr lang="fr-FR" sz="1600" dirty="0">
                <a:latin typeface="Marianne" panose="02000000000000000000" pitchFamily="2" charset="0"/>
                <a:hlinkClick r:id="rId6"/>
              </a:rPr>
              <a:t>PEAC, parcours d’éducation artistique et culturelle</a:t>
            </a:r>
            <a:r>
              <a:rPr lang="fr-FR" sz="1600" dirty="0">
                <a:latin typeface="Marianne" panose="02000000000000000000" pitchFamily="2" charset="0"/>
              </a:rPr>
              <a:t> (arrêté du 1</a:t>
            </a:r>
            <a:r>
              <a:rPr lang="fr-FR" sz="1600" baseline="30000" dirty="0">
                <a:latin typeface="Marianne" panose="02000000000000000000" pitchFamily="2" charset="0"/>
              </a:rPr>
              <a:t>er</a:t>
            </a:r>
            <a:r>
              <a:rPr lang="fr-FR" sz="1600" dirty="0">
                <a:latin typeface="Marianne" panose="02000000000000000000" pitchFamily="2" charset="0"/>
              </a:rPr>
              <a:t> juillet 2015</a:t>
            </a:r>
            <a:r>
              <a:rPr lang="fr-FR" sz="1600" dirty="0" smtClean="0">
                <a:latin typeface="Marianne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  <a:hlinkClick r:id="rId5"/>
              </a:rPr>
              <a:t>La feuille de route « Réussir le 100% EAC »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Marianne" panose="02000000000000000000" pitchFamily="2" charset="0"/>
            </a:endParaRPr>
          </a:p>
          <a:p>
            <a:endParaRPr lang="fr-FR" sz="1600" i="1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9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968" y="249962"/>
            <a:ext cx="6830620" cy="8744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L’éducation artistique et culturelle : 3 piliers, 8 domaines</a:t>
            </a:r>
            <a:endParaRPr lang="fr-FR" sz="2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583649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7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968" y="249962"/>
            <a:ext cx="6830620" cy="8744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L’éducation artistique et culturelle : 8 domaines</a:t>
            </a:r>
            <a:endParaRPr lang="fr-FR" sz="2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734213" y="1643740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Marianne" panose="02000000000000000000" pitchFamily="2" charset="0"/>
              </a:rPr>
              <a:t>Arts visuels et patrimoine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4" name="Hexagone 33"/>
          <p:cNvSpPr/>
          <p:nvPr/>
        </p:nvSpPr>
        <p:spPr>
          <a:xfrm>
            <a:off x="734213" y="3353798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fr-FR" dirty="0" smtClean="0">
              <a:latin typeface="Marianne" panose="02000000000000000000" pitchFamily="2" charset="0"/>
            </a:endParaRPr>
          </a:p>
          <a:p>
            <a:r>
              <a:rPr lang="fr-FR" dirty="0" smtClean="0">
                <a:latin typeface="Marianne" panose="02000000000000000000" pitchFamily="2" charset="0"/>
              </a:rPr>
              <a:t>Cinéma et  audiovisuel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5" name="Hexagone 34"/>
          <p:cNvSpPr/>
          <p:nvPr/>
        </p:nvSpPr>
        <p:spPr>
          <a:xfrm>
            <a:off x="2522234" y="2518161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1600" dirty="0" smtClean="0">
                <a:latin typeface="Marianne" panose="02000000000000000000" pitchFamily="2" charset="0"/>
              </a:rPr>
              <a:t>Culture scientifique, technique et industrielle (CSTO)</a:t>
            </a:r>
          </a:p>
          <a:p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36" name="Hexagone 35"/>
          <p:cNvSpPr/>
          <p:nvPr/>
        </p:nvSpPr>
        <p:spPr>
          <a:xfrm>
            <a:off x="2522234" y="4272442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fr-FR" dirty="0" smtClean="0">
              <a:latin typeface="Marianne" panose="02000000000000000000" pitchFamily="2" charset="0"/>
            </a:endParaRPr>
          </a:p>
          <a:p>
            <a:r>
              <a:rPr lang="fr-FR" dirty="0" smtClean="0">
                <a:latin typeface="Marianne" panose="02000000000000000000" pitchFamily="2" charset="0"/>
              </a:rPr>
              <a:t>Histoire et mémoire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7" name="Hexagone 36"/>
          <p:cNvSpPr/>
          <p:nvPr/>
        </p:nvSpPr>
        <p:spPr>
          <a:xfrm>
            <a:off x="4310255" y="1643739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sz="1600" dirty="0" smtClean="0">
                <a:latin typeface="Marianne" panose="02000000000000000000" pitchFamily="2" charset="0"/>
              </a:rPr>
              <a:t>L’éducation aux médias et à l’information (EMI)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38" name="Hexagone 37"/>
          <p:cNvSpPr/>
          <p:nvPr/>
        </p:nvSpPr>
        <p:spPr>
          <a:xfrm>
            <a:off x="4310255" y="3398020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70C0"/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fr-FR" dirty="0" smtClean="0">
              <a:latin typeface="Marianne" panose="02000000000000000000" pitchFamily="2" charset="0"/>
            </a:endParaRPr>
          </a:p>
          <a:p>
            <a:r>
              <a:rPr lang="fr-FR" dirty="0" smtClean="0">
                <a:latin typeface="Marianne" panose="02000000000000000000" pitchFamily="2" charset="0"/>
              </a:rPr>
              <a:t>Livre et lecture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9" name="Hexagone 38"/>
          <p:cNvSpPr/>
          <p:nvPr/>
        </p:nvSpPr>
        <p:spPr>
          <a:xfrm>
            <a:off x="6098276" y="2523599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fr-FR" dirty="0" smtClean="0">
              <a:latin typeface="Marianne" panose="02000000000000000000" pitchFamily="2" charset="0"/>
            </a:endParaRPr>
          </a:p>
          <a:p>
            <a:r>
              <a:rPr lang="fr-FR" dirty="0" smtClean="0">
                <a:latin typeface="Marianne" panose="02000000000000000000" pitchFamily="2" charset="0"/>
              </a:rPr>
              <a:t>   Musique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0" name="Hexagone 39"/>
          <p:cNvSpPr/>
          <p:nvPr/>
        </p:nvSpPr>
        <p:spPr>
          <a:xfrm>
            <a:off x="6098275" y="4277880"/>
            <a:ext cx="2212863" cy="174884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dirty="0" smtClean="0">
                <a:latin typeface="Marianne" panose="02000000000000000000" pitchFamily="2" charset="0"/>
              </a:rPr>
              <a:t>Spectacle   vivant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5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89237" y="1726238"/>
            <a:ext cx="7632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Marianne" panose="02000000000000000000" pitchFamily="2" charset="0"/>
              </a:rPr>
              <a:t>ADAGE (Application Dédiée A la Généralisation de l’EAC)  </a:t>
            </a:r>
            <a:r>
              <a:rPr lang="fr-FR" dirty="0">
                <a:latin typeface="Marianne" panose="02000000000000000000" pitchFamily="2" charset="0"/>
              </a:rPr>
              <a:t>vous permet </a:t>
            </a:r>
            <a:r>
              <a:rPr lang="fr-FR" dirty="0" smtClean="0">
                <a:latin typeface="Marianne" panose="02000000000000000000" pitchFamily="2" charset="0"/>
              </a:rPr>
              <a:t>de recenser les projets et actions en EAC de l’école et de </a:t>
            </a:r>
            <a:r>
              <a:rPr lang="fr-FR" dirty="0">
                <a:latin typeface="Marianne" panose="02000000000000000000" pitchFamily="2" charset="0"/>
              </a:rPr>
              <a:t>prendre connaissance de toutes les </a:t>
            </a:r>
            <a:r>
              <a:rPr lang="fr-FR" dirty="0" smtClean="0">
                <a:latin typeface="Marianne" panose="02000000000000000000" pitchFamily="2" charset="0"/>
              </a:rPr>
              <a:t>initiatives des enseignants dans ce domaine. L’application est </a:t>
            </a:r>
            <a:r>
              <a:rPr lang="fr-FR" dirty="0">
                <a:latin typeface="Marianne" panose="02000000000000000000" pitchFamily="2" charset="0"/>
              </a:rPr>
              <a:t>prévue pour faciliter le dialogue au sein de </a:t>
            </a:r>
            <a:r>
              <a:rPr lang="fr-FR" dirty="0" smtClean="0">
                <a:latin typeface="Marianne" panose="02000000000000000000" pitchFamily="2" charset="0"/>
              </a:rPr>
              <a:t>l’équipe pédagogique pour construire le Parcours d’Education Artistique et Culturelle des élèves.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5164" y="3584877"/>
            <a:ext cx="828091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Pour permettre la saisie la plus exhaustive possible, attribuez le profil « rédacteur de projets » aux professeurs de votre école.</a:t>
            </a:r>
          </a:p>
          <a:p>
            <a:pPr algn="ctr">
              <a:defRPr/>
            </a:pPr>
            <a:r>
              <a:rPr lang="fr-FR" sz="1200" dirty="0"/>
              <a:t>Vidéo tutoriel  </a:t>
            </a:r>
            <a:r>
              <a:rPr lang="fr-FR" sz="1200" u="sng" dirty="0">
                <a:hlinkClick r:id="rId3" tooltip="https://www.dailymotion.com/video/x7ypdmf"/>
              </a:rPr>
              <a:t>https://www.dailymotion.com/video/x7ypdmf</a:t>
            </a:r>
            <a:r>
              <a:rPr lang="fr-FR" sz="1200" dirty="0"/>
              <a:t> (durée : 1mn17</a:t>
            </a:r>
            <a:r>
              <a:rPr lang="fr-FR" dirty="0"/>
              <a:t>)</a:t>
            </a:r>
            <a:endParaRPr dirty="0"/>
          </a:p>
        </p:txBody>
      </p:sp>
      <p:sp>
        <p:nvSpPr>
          <p:cNvPr id="8" name="Rectangle 7"/>
          <p:cNvSpPr/>
          <p:nvPr/>
        </p:nvSpPr>
        <p:spPr bwMode="auto">
          <a:xfrm>
            <a:off x="665164" y="4957465"/>
            <a:ext cx="8282215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Il vous est toujours possible de </a:t>
            </a:r>
            <a:r>
              <a:rPr lang="fr-FR" dirty="0" smtClean="0"/>
              <a:t>modifier ou de supprimer </a:t>
            </a:r>
            <a:r>
              <a:rPr lang="fr-FR" dirty="0"/>
              <a:t>des projets.</a:t>
            </a:r>
            <a:endParaRPr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679968" y="249962"/>
            <a:ext cx="6830620" cy="8744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ADAGE, qu’est-ce que c’est ?</a:t>
            </a:r>
            <a:endParaRPr lang="fr-FR" sz="2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5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0440" y="3006284"/>
            <a:ext cx="4653676" cy="2114244"/>
          </a:xfrm>
          <a:prstGeom prst="rect">
            <a:avLst/>
          </a:prstGeom>
        </p:spPr>
      </p:pic>
      <p:sp>
        <p:nvSpPr>
          <p:cNvPr id="7" name="Rectangle avec flèche vers la gauche 6"/>
          <p:cNvSpPr/>
          <p:nvPr/>
        </p:nvSpPr>
        <p:spPr bwMode="auto">
          <a:xfrm>
            <a:off x="4679504" y="3168202"/>
            <a:ext cx="4464496" cy="18313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Ouvrez l’intranet académique (ARENA)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Renseignez 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Choisissez le domaine « Scolarité du 1er degré » </a:t>
            </a:r>
            <a:endParaRPr lang="fr-FR" sz="1100" dirty="0" smtClean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Cliquez </a:t>
            </a:r>
            <a:r>
              <a:rPr lang="fr-FR" sz="1100" dirty="0"/>
              <a:t>sur « ADAGE - Application Dédiée À la Généralisation de l'EAC » dans la rubrique </a:t>
            </a:r>
            <a:r>
              <a:rPr lang="fr-FR" sz="1100" dirty="0" smtClean="0"/>
              <a:t>                  « </a:t>
            </a:r>
            <a:r>
              <a:rPr lang="fr-FR" sz="1100" dirty="0"/>
              <a:t>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679968" y="249962"/>
            <a:ext cx="6830620" cy="8744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ADAGE, comment y accéder ?</a:t>
            </a:r>
            <a:endParaRPr lang="fr-FR" sz="2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8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89884" y="146194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Page d’accueil : les appels à projets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69315"/>
          <a:stretch/>
        </p:blipFill>
        <p:spPr>
          <a:xfrm>
            <a:off x="279658" y="958215"/>
            <a:ext cx="8878539" cy="14274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58" y="1199264"/>
            <a:ext cx="8812414" cy="6377689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0800000">
            <a:off x="3197902" y="6492000"/>
            <a:ext cx="1962798" cy="44087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38" y="4996566"/>
            <a:ext cx="7607830" cy="1374909"/>
          </a:xfrm>
          <a:prstGeom prst="rect">
            <a:avLst/>
          </a:prstGeom>
          <a:effectLst>
            <a:outerShdw blurRad="50800" dist="50800" dir="5400000" sx="21000" sy="21000" algn="ctr" rotWithShape="0">
              <a:srgbClr val="000000"/>
            </a:outerShdw>
            <a:softEdge rad="0"/>
          </a:effec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5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3" y="1124396"/>
            <a:ext cx="8953407" cy="649310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679968" y="249962"/>
            <a:ext cx="6830620" cy="87443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ADAGE pour construire des projets EAC</a:t>
            </a:r>
            <a:endParaRPr lang="fr-FR" sz="2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40" y="1998830"/>
            <a:ext cx="9144000" cy="605582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77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9884" y="456109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Marianne" panose="02000000000000000000" pitchFamily="2" charset="0"/>
              </a:rPr>
              <a:t>Adage, pour trouver un partenaire culturel</a:t>
            </a:r>
            <a:endParaRPr lang="fr-FR" sz="2400" b="1" dirty="0"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9" y="1105593"/>
            <a:ext cx="8942486" cy="5941271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DAAC académie de Paris 2023-2024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C9FD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584</Words>
  <Application>Microsoft Office PowerPoint</Application>
  <PresentationFormat>Affichage à l'écran (4:3)</PresentationFormat>
  <Paragraphs>99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Marianne</vt:lpstr>
      <vt:lpstr>Marianne ExtraBold</vt:lpstr>
      <vt:lpstr>Marianne Light</vt:lpstr>
      <vt:lpstr>Montserrat</vt:lpstr>
      <vt:lpstr>Office Theme</vt:lpstr>
      <vt:lpstr>2_Conception personnalisée</vt:lpstr>
      <vt:lpstr>1_Conception personnalisée</vt:lpstr>
      <vt:lpstr>Conception personnalisée</vt:lpstr>
      <vt:lpstr>Utiliser Adage pour piloter l’EAC dans l’école</vt:lpstr>
      <vt:lpstr>L’éducation artistique et culturelle : quels objectifs ?</vt:lpstr>
      <vt:lpstr>L’éducation artistique et culturelle : 3 piliers, 8 domaines</vt:lpstr>
      <vt:lpstr>L’éducation artistique et culturelle : 8 domaines</vt:lpstr>
      <vt:lpstr>ADAGE, qu’est-ce que c’est ?</vt:lpstr>
      <vt:lpstr>ADAGE, comment y accéder ?</vt:lpstr>
      <vt:lpstr>Présentation PowerPoint</vt:lpstr>
      <vt:lpstr>ADAGE pour construire des projets EAC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Le-Lay Guillaume</cp:lastModifiedBy>
  <cp:revision>82</cp:revision>
  <cp:lastPrinted>2024-01-17T09:00:50Z</cp:lastPrinted>
  <dcterms:created xsi:type="dcterms:W3CDTF">2018-07-27T09:53:47Z</dcterms:created>
  <dcterms:modified xsi:type="dcterms:W3CDTF">2024-03-15T15:33:58Z</dcterms:modified>
</cp:coreProperties>
</file>