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751" r:id="rId7"/>
  </p:sldMasterIdLst>
  <p:notesMasterIdLst>
    <p:notesMasterId r:id="rId29"/>
  </p:notesMasterIdLst>
  <p:handoutMasterIdLst>
    <p:handoutMasterId r:id="rId30"/>
  </p:handoutMasterIdLst>
  <p:sldIdLst>
    <p:sldId id="277" r:id="rId8"/>
    <p:sldId id="264" r:id="rId9"/>
    <p:sldId id="330" r:id="rId10"/>
    <p:sldId id="258" r:id="rId11"/>
    <p:sldId id="282" r:id="rId12"/>
    <p:sldId id="284" r:id="rId13"/>
    <p:sldId id="295" r:id="rId14"/>
    <p:sldId id="331" r:id="rId15"/>
    <p:sldId id="332" r:id="rId16"/>
    <p:sldId id="291" r:id="rId17"/>
    <p:sldId id="292" r:id="rId18"/>
    <p:sldId id="328" r:id="rId19"/>
    <p:sldId id="280" r:id="rId20"/>
    <p:sldId id="294" r:id="rId21"/>
    <p:sldId id="333" r:id="rId22"/>
    <p:sldId id="334" r:id="rId23"/>
    <p:sldId id="286" r:id="rId24"/>
    <p:sldId id="287" r:id="rId25"/>
    <p:sldId id="288" r:id="rId26"/>
    <p:sldId id="289" r:id="rId27"/>
    <p:sldId id="285" r:id="rId28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BD0115D-4D0B-4C67-B37C-7D209A698216}">
          <p14:sldIdLst>
            <p14:sldId id="277"/>
            <p14:sldId id="264"/>
            <p14:sldId id="330"/>
            <p14:sldId id="258"/>
            <p14:sldId id="282"/>
            <p14:sldId id="284"/>
            <p14:sldId id="295"/>
            <p14:sldId id="331"/>
            <p14:sldId id="332"/>
          </p14:sldIdLst>
        </p14:section>
        <p14:section name="Quelles solutions ?" id="{B27D49F4-4310-4BFC-91F5-0F128D874FED}">
          <p14:sldIdLst>
            <p14:sldId id="291"/>
            <p14:sldId id="292"/>
            <p14:sldId id="328"/>
            <p14:sldId id="280"/>
            <p14:sldId id="294"/>
            <p14:sldId id="333"/>
            <p14:sldId id="334"/>
          </p14:sldIdLst>
        </p14:section>
        <p14:section name="Ressources Animation" id="{8E57BEB7-FDF1-43AC-9C9C-AEE1C1BA9A8B}">
          <p14:sldIdLst>
            <p14:sldId id="286"/>
            <p14:sldId id="287"/>
            <p14:sldId id="288"/>
            <p14:sldId id="289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2799" userDrawn="1">
          <p15:clr>
            <a:srgbClr val="A4A3A4"/>
          </p15:clr>
        </p15:guide>
        <p15:guide id="4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76429" autoAdjust="0"/>
  </p:normalViewPr>
  <p:slideViewPr>
    <p:cSldViewPr snapToGrid="0">
      <p:cViewPr varScale="1">
        <p:scale>
          <a:sx n="49" d="100"/>
          <a:sy n="49" d="100"/>
        </p:scale>
        <p:origin x="60" y="642"/>
      </p:cViewPr>
      <p:guideLst>
        <p:guide orient="horz" pos="645"/>
        <p:guide pos="226"/>
        <p:guide orient="horz" pos="2799"/>
        <p:guide pos="55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053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F544B20-408B-3BDC-BE5F-479E4157A29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3D97D4-E272-2D73-CAC2-9CC2E5821A0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9EB3CB-C347-7F5F-F5D5-C56C8B03E1C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DA4323-411C-1839-2551-279F94A5139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062A4CC-84BE-E149-BCCF-96154A146188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66385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D5797A-A8A0-3477-EE22-B311900BD6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68B8CB-A502-06DA-283E-F1F4ED3A4AF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7533559-3ED5-DFFF-27E1-D7174756698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38E68-FFBA-1F5F-E8FD-53C70E2DDED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FAE14A-BF35-FA15-8CAA-92421993A7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A9C98-1FD7-5121-B1D9-136142F3EC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266EBE1F-E8CF-C441-9D92-9A69712441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pourrait proposer ce recueil de verbatim élèves </a:t>
            </a:r>
          </a:p>
          <a:p>
            <a:pPr marL="342900" indent="-342900">
              <a:buFontTx/>
              <a:buChar char="-"/>
            </a:pPr>
            <a:r>
              <a:rPr lang="fr-FR" dirty="0"/>
              <a:t>via le CVC / CVL avec « analyse » lors d’un conseil pédagogique</a:t>
            </a:r>
          </a:p>
          <a:p>
            <a:pPr marL="342900" indent="-342900">
              <a:buFontTx/>
              <a:buChar char="-"/>
            </a:pPr>
            <a:r>
              <a:rPr lang="fr-FR" dirty="0"/>
              <a:t>Lors d’un café IA élèves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66EBE1F-E8CF-C441-9D92-9A69712441B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97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marR="0" lvl="0" indent="-174625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dirty="0">
                <a:latin typeface="Marianne" panose="02000000000000000000" pitchFamily="50" charset="0"/>
              </a:rPr>
              <a:t>Sur une ligne droite affichée (écran, tableau) =&gt; où positionner votre carte (du « très étonné » à « pas du tout surpris ») ?</a:t>
            </a:r>
          </a:p>
          <a:p>
            <a:pPr marL="174625" indent="-174625">
              <a:buFontTx/>
              <a:buChar char="-"/>
            </a:pPr>
            <a:r>
              <a:rPr lang="fr-FR" sz="2000" dirty="0">
                <a:latin typeface="Marianne" panose="02000000000000000000" pitchFamily="50" charset="0"/>
              </a:rPr>
              <a:t>Dans la salle, rapprochez-vous des personnes ayant un témoignage qui se rapproche du vôtre en termes de « posture face à l’IA à l’école » (Activité de débat mouvant)</a:t>
            </a:r>
          </a:p>
          <a:p>
            <a:pPr marL="174625" indent="-174625">
              <a:buFontTx/>
              <a:buChar char="-"/>
            </a:pPr>
            <a:r>
              <a:rPr lang="fr-FR" sz="2000" dirty="0">
                <a:latin typeface="Marianne" panose="02000000000000000000" pitchFamily="50" charset="0"/>
              </a:rPr>
              <a:t>Dans la salle, positionnez-vous par rapport au tableau (plus vous êtes loin du tableau, plus vous pensez que la posture de l’élève face à l’IA peut nuire à ses apprentissages).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66EBE1F-E8CF-C441-9D92-9A69712441B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03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DB004-B2A3-E6BE-D265-83647C07D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170F1F-35C5-FF4B-47BF-EC82B3938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162D80-7468-8690-40D8-89F92D6F9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Consigne à afficher pendant la distribution des cartes pour amener un début de réflexion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B8243E-5742-AB47-F494-A5546D99D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66EBE1F-E8CF-C441-9D92-9A69712441B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4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synthèse des postures auxquelles la recherche a abouti suite à l’analyse des verbatim élèves (Source diapo suivante) </a:t>
            </a:r>
            <a:r>
              <a:rPr lang="fr-FR" dirty="0">
                <a:sym typeface="Wingdings" panose="05000000000000000000" pitchFamily="2" charset="2"/>
              </a:rPr>
              <a:t> </a:t>
            </a:r>
            <a:r>
              <a:rPr lang="fr-FR" dirty="0" err="1">
                <a:sym typeface="Wingdings" panose="05000000000000000000" pitchFamily="2" charset="2"/>
              </a:rPr>
              <a:t>GTNum</a:t>
            </a:r>
            <a:r>
              <a:rPr lang="fr-FR" dirty="0">
                <a:sym typeface="Wingdings" panose="05000000000000000000" pitchFamily="2" charset="2"/>
              </a:rPr>
              <a:t> #IA2GE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66EBE1F-E8CF-C441-9D92-9A69712441B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83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Encourager les participants à rechercher des actions concrètes qu’ils ont mise en place / vu / lu  mais aussi celles qu’ils et elles souhaiteraient mettre en œuvre. On peut faire échanger sur les irritants et les solutions possibles.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66EBE1F-E8CF-C441-9D92-9A69712441B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03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possibles si les participants et participantes manque d’inspiration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66EBE1F-E8CF-C441-9D92-9A69712441B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78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  <a:ln w="0">
            <a:noFill/>
          </a:ln>
        </p:spPr>
      </p:sp>
      <p:sp>
        <p:nvSpPr>
          <p:cNvPr id="31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Recommandations DRANE – DRASI</a:t>
            </a:r>
          </a:p>
          <a:p>
            <a:pPr marL="216000" indent="-21600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A partir de la 5</a:t>
            </a:r>
            <a:r>
              <a:rPr lang="fr-FR" sz="2000" b="0" u="none" strike="noStrike" baseline="30000">
                <a:solidFill>
                  <a:srgbClr val="000000"/>
                </a:solidFill>
                <a:effectLst/>
                <a:uFillTx/>
                <a:latin typeface="Calibri"/>
              </a:rPr>
              <a:t>ème</a:t>
            </a: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=&gt; Recommandation UNESCO : </a:t>
            </a: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Marianne"/>
              </a:rPr>
              <a:t>Orientations pour l’IA Générative dans l’éducation et la recherche, 2023 </a:t>
            </a: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Wingdings"/>
              </a:rPr>
              <a:t></a:t>
            </a: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Marianne"/>
              </a:rPr>
              <a:t> Pas avant 13 ans d’usage direct d’une IA générative par l’élève, mais possible d’éduquer à l’IA avant.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52" name="PlaceHolder 3"/>
          <p:cNvSpPr>
            <a:spLocks noGrp="1"/>
          </p:cNvSpPr>
          <p:nvPr>
            <p:ph type="sldNum" idx="197"/>
          </p:nvPr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545EAE-F99C-4222-98B2-21F4F58980E0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+mn-ea"/>
              </a:rPr>
              <a:t>12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L’apport de la recherche si besoin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66EBE1F-E8CF-C441-9D92-9A69712441B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roduction fi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" descr="Une image contenant texte, Police, capture d’écran, logo">
            <a:extLst>
              <a:ext uri="{FF2B5EF4-FFF2-40B4-BE49-F238E27FC236}">
                <a16:creationId xmlns:a16="http://schemas.microsoft.com/office/drawing/2014/main" id="{EB3ACC00-F06F-4264-F85E-9BA4000DC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  <a:alphaModFix/>
          </a:blip>
          <a:srcRect t="8047" b="9172"/>
          <a:stretch>
            <a:fillRect/>
          </a:stretch>
        </p:blipFill>
        <p:spPr>
          <a:xfrm>
            <a:off x="583022" y="646575"/>
            <a:ext cx="7772039" cy="3543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3C0E6D2-77FB-CE7B-B820-94E933597247}"/>
              </a:ext>
            </a:extLst>
          </p:cNvPr>
          <p:cNvSpPr txBox="1"/>
          <p:nvPr userDrawn="1"/>
        </p:nvSpPr>
        <p:spPr>
          <a:xfrm>
            <a:off x="1047626" y="4390860"/>
            <a:ext cx="663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Délégation régionale académique au numérique éducatif</a:t>
            </a:r>
          </a:p>
        </p:txBody>
      </p:sp>
    </p:spTree>
    <p:extLst>
      <p:ext uri="{BB962C8B-B14F-4D97-AF65-F5344CB8AC3E}">
        <p14:creationId xmlns:p14="http://schemas.microsoft.com/office/powerpoint/2010/main" val="32639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7348" y="1023095"/>
            <a:ext cx="8423640" cy="6443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1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0872924-C2C7-4C6C-658F-616CD1BB7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3" y="1997075"/>
            <a:ext cx="5489575" cy="2435225"/>
          </a:xfrm>
          <a:prstGeom prst="rect">
            <a:avLst/>
          </a:prstGeom>
        </p:spPr>
        <p:txBody>
          <a:bodyPr lIns="0" rIns="0"/>
          <a:lstStyle>
            <a:lvl1pPr>
              <a:buNone/>
              <a:defRPr sz="1200"/>
            </a:lvl1pPr>
            <a:lvl2pPr marL="423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pt-BR" dirty="0"/>
              <a:t>Unde Rufinus ea tempestate praefectus praetorio ad discrimen trusus est ultimum. ire enim ipse compellebatur ad militem, quem exagitabat inopia simul et feritas, et alioqui coalito</a:t>
            </a:r>
            <a:endParaRPr lang="fr-FR" dirty="0"/>
          </a:p>
          <a:p>
            <a:pPr lvl="1"/>
            <a:r>
              <a:rPr lang="fr-FR" dirty="0"/>
              <a:t>Cinquième niveau</a:t>
            </a:r>
          </a:p>
          <a:p>
            <a:pPr lvl="1"/>
            <a:r>
              <a:rPr lang="fr-FR" dirty="0" err="1"/>
              <a:t>Dioid</a:t>
            </a:r>
            <a:endParaRPr lang="fr-FR" dirty="0"/>
          </a:p>
          <a:p>
            <a:pPr lvl="1"/>
            <a:r>
              <a:rPr lang="fr-FR" dirty="0"/>
              <a:t>Dodd</a:t>
            </a:r>
          </a:p>
          <a:p>
            <a:pPr lvl="1"/>
            <a:r>
              <a:rPr lang="fr-FR" dirty="0" err="1"/>
              <a:t>Dkj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4C662F42-1642-3FB6-C658-3816D0EE7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98399155-9DE0-46E4-9374-26DE507D2CEE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6782D8BA-4AC8-B15E-223E-82E85045E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69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54BAC22-E4FB-E56F-0458-B0C656038D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4648" y="996218"/>
            <a:ext cx="5038990" cy="3453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02" y="996218"/>
            <a:ext cx="3016242" cy="3453861"/>
          </a:xfrm>
          <a:prstGeom prst="rect">
            <a:avLst/>
          </a:prstGeom>
        </p:spPr>
        <p:txBody>
          <a:bodyPr lIns="0" anchor="b" anchorCtr="0"/>
          <a:lstStyle>
            <a:lvl1pPr>
              <a:buFontTx/>
              <a:buNone/>
              <a:defRPr sz="14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tractibus</a:t>
            </a:r>
            <a:r>
              <a:rPr lang="fr-FR" dirty="0"/>
              <a:t> </a:t>
            </a:r>
            <a:r>
              <a:rPr lang="fr-FR" dirty="0" err="1"/>
              <a:t>navigerum</a:t>
            </a:r>
            <a:r>
              <a:rPr lang="fr-FR" dirty="0"/>
              <a:t> </a:t>
            </a:r>
            <a:r>
              <a:rPr lang="fr-FR" dirty="0" err="1"/>
              <a:t>nusquam</a:t>
            </a:r>
            <a:r>
              <a:rPr lang="fr-FR" dirty="0"/>
              <a:t> </a:t>
            </a:r>
            <a:r>
              <a:rPr lang="fr-FR" dirty="0" err="1"/>
              <a:t>visitur</a:t>
            </a:r>
            <a:r>
              <a:rPr lang="fr-FR" dirty="0"/>
              <a:t> </a:t>
            </a:r>
            <a:r>
              <a:rPr lang="fr-FR" dirty="0" err="1"/>
              <a:t>flumen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in </a:t>
            </a:r>
            <a:r>
              <a:rPr lang="fr-FR" dirty="0" err="1"/>
              <a:t>locis</a:t>
            </a:r>
            <a:r>
              <a:rPr lang="fr-FR" dirty="0"/>
              <a:t> </a:t>
            </a:r>
            <a:r>
              <a:rPr lang="fr-FR" dirty="0" err="1"/>
              <a:t>plurimis</a:t>
            </a:r>
            <a:r>
              <a:rPr lang="fr-FR" dirty="0"/>
              <a:t> </a:t>
            </a:r>
            <a:r>
              <a:rPr lang="fr-FR" dirty="0" err="1"/>
              <a:t>aquae</a:t>
            </a:r>
            <a:r>
              <a:rPr lang="fr-FR" dirty="0"/>
              <a:t> </a:t>
            </a:r>
            <a:r>
              <a:rPr lang="fr-FR" dirty="0" err="1"/>
              <a:t>suapte</a:t>
            </a:r>
            <a:r>
              <a:rPr lang="fr-FR" dirty="0"/>
              <a:t> </a:t>
            </a:r>
            <a:r>
              <a:rPr lang="fr-FR" dirty="0" err="1"/>
              <a:t>natura</a:t>
            </a:r>
            <a:r>
              <a:rPr lang="fr-FR" dirty="0"/>
              <a:t> </a:t>
            </a:r>
            <a:r>
              <a:rPr lang="fr-FR" dirty="0" err="1"/>
              <a:t>calentes</a:t>
            </a:r>
            <a:r>
              <a:rPr lang="fr-FR" dirty="0"/>
              <a:t> </a:t>
            </a:r>
            <a:r>
              <a:rPr lang="fr-FR" dirty="0" err="1"/>
              <a:t>emergunt</a:t>
            </a:r>
            <a:r>
              <a:rPr lang="fr-FR" dirty="0"/>
              <a:t> ad usus </a:t>
            </a:r>
            <a:r>
              <a:rPr lang="fr-FR" dirty="0" err="1"/>
              <a:t>aptae</a:t>
            </a:r>
            <a:r>
              <a:rPr lang="fr-FR" dirty="0"/>
              <a:t> </a:t>
            </a:r>
            <a:r>
              <a:rPr lang="fr-FR" dirty="0" err="1"/>
              <a:t>multiplicium</a:t>
            </a:r>
            <a:r>
              <a:rPr lang="fr-FR" dirty="0"/>
              <a:t> </a:t>
            </a:r>
            <a:r>
              <a:rPr lang="fr-FR" dirty="0" err="1"/>
              <a:t>medelarum</a:t>
            </a:r>
            <a:r>
              <a:rPr lang="fr-FR" dirty="0"/>
              <a:t>. verum has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regiones</a:t>
            </a:r>
            <a:r>
              <a:rPr lang="fr-FR" dirty="0"/>
              <a:t> pari sorte </a:t>
            </a:r>
            <a:r>
              <a:rPr lang="fr-FR" dirty="0" err="1"/>
              <a:t>Pompeius</a:t>
            </a:r>
            <a:r>
              <a:rPr lang="fr-FR" dirty="0"/>
              <a:t> </a:t>
            </a:r>
            <a:r>
              <a:rPr lang="fr-FR" dirty="0" err="1"/>
              <a:t>Iudaeis</a:t>
            </a:r>
            <a:r>
              <a:rPr lang="fr-FR" dirty="0"/>
              <a:t> </a:t>
            </a:r>
            <a:r>
              <a:rPr lang="fr-FR" dirty="0" err="1"/>
              <a:t>domitis</a:t>
            </a:r>
            <a:r>
              <a:rPr lang="fr-FR" dirty="0"/>
              <a:t> et </a:t>
            </a:r>
            <a:r>
              <a:rPr lang="fr-FR" dirty="0" err="1"/>
              <a:t>Hierosolymis</a:t>
            </a:r>
            <a:r>
              <a:rPr lang="fr-FR" dirty="0"/>
              <a:t> </a:t>
            </a:r>
            <a:r>
              <a:rPr lang="fr-FR" dirty="0" err="1"/>
              <a:t>captis</a:t>
            </a:r>
            <a:r>
              <a:rPr lang="fr-FR" dirty="0"/>
              <a:t> in </a:t>
            </a:r>
            <a:r>
              <a:rPr lang="fr-FR" dirty="0" err="1"/>
              <a:t>provinciae</a:t>
            </a:r>
            <a:r>
              <a:rPr lang="fr-FR" dirty="0"/>
              <a:t> </a:t>
            </a:r>
            <a:r>
              <a:rPr lang="fr-FR" dirty="0" err="1"/>
              <a:t>speciem</a:t>
            </a:r>
            <a:r>
              <a:rPr lang="fr-FR" dirty="0"/>
              <a:t> </a:t>
            </a:r>
            <a:r>
              <a:rPr lang="fr-FR" dirty="0" err="1"/>
              <a:t>delata</a:t>
            </a:r>
            <a:r>
              <a:rPr lang="fr-FR" dirty="0"/>
              <a:t> iuris </a:t>
            </a:r>
            <a:r>
              <a:rPr lang="fr-FR" dirty="0" err="1"/>
              <a:t>dictione</a:t>
            </a:r>
            <a:r>
              <a:rPr lang="fr-FR" dirty="0"/>
              <a:t> </a:t>
            </a:r>
            <a:r>
              <a:rPr lang="fr-FR" dirty="0" err="1"/>
              <a:t>formavit</a:t>
            </a:r>
            <a:r>
              <a:rPr lang="fr-FR" dirty="0"/>
              <a:t>.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C340C295-3EAD-5FA8-3322-38AFD63FA9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0C400B24-AC77-72C6-F853-8D11CF6DC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19DADDC-7302-4E73-B131-E0E82FF24D8D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2BD52855-CB71-3C7A-B90D-F4DA2552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71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C340C295-3EAD-5FA8-3322-38AFD63FA9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02" y="1016000"/>
            <a:ext cx="3016242" cy="3434079"/>
          </a:xfrm>
          <a:prstGeom prst="rect">
            <a:avLst/>
          </a:prstGeom>
        </p:spPr>
        <p:txBody>
          <a:bodyPr lIns="0" anchor="b" anchorCtr="0"/>
          <a:lstStyle>
            <a:lvl1pPr>
              <a:buFontTx/>
              <a:buNone/>
              <a:defRPr sz="14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tractibus</a:t>
            </a:r>
            <a:r>
              <a:rPr lang="fr-FR" dirty="0"/>
              <a:t> </a:t>
            </a:r>
            <a:r>
              <a:rPr lang="fr-FR" dirty="0" err="1"/>
              <a:t>navigerum</a:t>
            </a:r>
            <a:r>
              <a:rPr lang="fr-FR" dirty="0"/>
              <a:t> </a:t>
            </a:r>
            <a:r>
              <a:rPr lang="fr-FR" dirty="0" err="1"/>
              <a:t>nusquam</a:t>
            </a:r>
            <a:r>
              <a:rPr lang="fr-FR" dirty="0"/>
              <a:t> </a:t>
            </a:r>
            <a:r>
              <a:rPr lang="fr-FR" dirty="0" err="1"/>
              <a:t>visitur</a:t>
            </a:r>
            <a:r>
              <a:rPr lang="fr-FR" dirty="0"/>
              <a:t> </a:t>
            </a:r>
            <a:r>
              <a:rPr lang="fr-FR" dirty="0" err="1"/>
              <a:t>flumen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in </a:t>
            </a:r>
            <a:r>
              <a:rPr lang="fr-FR" dirty="0" err="1"/>
              <a:t>locis</a:t>
            </a:r>
            <a:r>
              <a:rPr lang="fr-FR" dirty="0"/>
              <a:t> </a:t>
            </a:r>
            <a:r>
              <a:rPr lang="fr-FR" dirty="0" err="1"/>
              <a:t>plurimis</a:t>
            </a:r>
            <a:r>
              <a:rPr lang="fr-FR" dirty="0"/>
              <a:t> </a:t>
            </a:r>
            <a:r>
              <a:rPr lang="fr-FR" dirty="0" err="1"/>
              <a:t>aquae</a:t>
            </a:r>
            <a:r>
              <a:rPr lang="fr-FR" dirty="0"/>
              <a:t> </a:t>
            </a:r>
            <a:r>
              <a:rPr lang="fr-FR" dirty="0" err="1"/>
              <a:t>suapte</a:t>
            </a:r>
            <a:r>
              <a:rPr lang="fr-FR" dirty="0"/>
              <a:t> </a:t>
            </a:r>
            <a:r>
              <a:rPr lang="fr-FR" dirty="0" err="1"/>
              <a:t>natura</a:t>
            </a:r>
            <a:r>
              <a:rPr lang="fr-FR" dirty="0"/>
              <a:t> </a:t>
            </a:r>
            <a:r>
              <a:rPr lang="fr-FR" dirty="0" err="1"/>
              <a:t>calentes</a:t>
            </a:r>
            <a:r>
              <a:rPr lang="fr-FR" dirty="0"/>
              <a:t> </a:t>
            </a:r>
            <a:r>
              <a:rPr lang="fr-FR" dirty="0" err="1"/>
              <a:t>emergunt</a:t>
            </a:r>
            <a:r>
              <a:rPr lang="fr-FR" dirty="0"/>
              <a:t> ad usus </a:t>
            </a:r>
            <a:r>
              <a:rPr lang="fr-FR" dirty="0" err="1"/>
              <a:t>aptae</a:t>
            </a:r>
            <a:r>
              <a:rPr lang="fr-FR" dirty="0"/>
              <a:t> </a:t>
            </a:r>
            <a:r>
              <a:rPr lang="fr-FR" dirty="0" err="1"/>
              <a:t>multiplicium</a:t>
            </a:r>
            <a:r>
              <a:rPr lang="fr-FR" dirty="0"/>
              <a:t> </a:t>
            </a:r>
            <a:r>
              <a:rPr lang="fr-FR" dirty="0" err="1"/>
              <a:t>medelarum</a:t>
            </a:r>
            <a:r>
              <a:rPr lang="fr-FR" dirty="0"/>
              <a:t>. verum has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regiones</a:t>
            </a:r>
            <a:r>
              <a:rPr lang="fr-FR" dirty="0"/>
              <a:t> pari sorte </a:t>
            </a:r>
            <a:r>
              <a:rPr lang="fr-FR" dirty="0" err="1"/>
              <a:t>Pompeius</a:t>
            </a:r>
            <a:r>
              <a:rPr lang="fr-FR" dirty="0"/>
              <a:t> </a:t>
            </a:r>
            <a:r>
              <a:rPr lang="fr-FR" dirty="0" err="1"/>
              <a:t>Iudaeis</a:t>
            </a:r>
            <a:r>
              <a:rPr lang="fr-FR" dirty="0"/>
              <a:t> </a:t>
            </a:r>
            <a:r>
              <a:rPr lang="fr-FR" dirty="0" err="1"/>
              <a:t>domitis</a:t>
            </a:r>
            <a:r>
              <a:rPr lang="fr-FR" dirty="0"/>
              <a:t> et </a:t>
            </a:r>
            <a:r>
              <a:rPr lang="fr-FR" dirty="0" err="1"/>
              <a:t>Hierosolymis</a:t>
            </a:r>
            <a:r>
              <a:rPr lang="fr-FR" dirty="0"/>
              <a:t> </a:t>
            </a:r>
            <a:r>
              <a:rPr lang="fr-FR" dirty="0" err="1"/>
              <a:t>captis</a:t>
            </a:r>
            <a:r>
              <a:rPr lang="fr-FR" dirty="0"/>
              <a:t> in </a:t>
            </a:r>
            <a:r>
              <a:rPr lang="fr-FR" dirty="0" err="1"/>
              <a:t>provinciae</a:t>
            </a:r>
            <a:r>
              <a:rPr lang="fr-FR" dirty="0"/>
              <a:t> </a:t>
            </a:r>
            <a:r>
              <a:rPr lang="fr-FR" dirty="0" err="1"/>
              <a:t>speciem</a:t>
            </a:r>
            <a:r>
              <a:rPr lang="fr-FR" dirty="0"/>
              <a:t> </a:t>
            </a:r>
            <a:r>
              <a:rPr lang="fr-FR" dirty="0" err="1"/>
              <a:t>delata</a:t>
            </a:r>
            <a:r>
              <a:rPr lang="fr-FR" dirty="0"/>
              <a:t> iuris </a:t>
            </a:r>
            <a:r>
              <a:rPr lang="fr-FR" dirty="0" err="1"/>
              <a:t>dictione</a:t>
            </a:r>
            <a:r>
              <a:rPr lang="fr-FR" dirty="0"/>
              <a:t> </a:t>
            </a:r>
            <a:r>
              <a:rPr lang="fr-FR" dirty="0" err="1"/>
              <a:t>formavit</a:t>
            </a:r>
            <a:r>
              <a:rPr lang="fr-FR" dirty="0"/>
              <a:t>.</a:t>
            </a:r>
          </a:p>
        </p:txBody>
      </p:sp>
      <p:sp>
        <p:nvSpPr>
          <p:cNvPr id="9" name="Espace réservé du graphique 8">
            <a:extLst>
              <a:ext uri="{FF2B5EF4-FFF2-40B4-BE49-F238E27FC236}">
                <a16:creationId xmlns:a16="http://schemas.microsoft.com/office/drawing/2014/main" id="{C57B5FEF-7A2E-2260-479B-395CAA1AB530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744647" y="1016000"/>
            <a:ext cx="5026025" cy="343407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e la date 9">
            <a:extLst>
              <a:ext uri="{FF2B5EF4-FFF2-40B4-BE49-F238E27FC236}">
                <a16:creationId xmlns:a16="http://schemas.microsoft.com/office/drawing/2014/main" id="{4C73919A-A575-40E5-901C-A8F12CF7E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FCD1B4AD-AF1F-4574-B66C-112D5B950CAF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92AABB7A-4D0F-30BE-C229-7124E13BF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33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4" name="Espace réservé de la date 9">
            <a:extLst>
              <a:ext uri="{FF2B5EF4-FFF2-40B4-BE49-F238E27FC236}">
                <a16:creationId xmlns:a16="http://schemas.microsoft.com/office/drawing/2014/main" id="{C684245D-A502-113E-F1AB-58A1D343B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52F91926-7EA9-41E2-B0BE-8629E9E29CE6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6" name="Espace réservé du numéro de diapositive 15">
            <a:extLst>
              <a:ext uri="{FF2B5EF4-FFF2-40B4-BE49-F238E27FC236}">
                <a16:creationId xmlns:a16="http://schemas.microsoft.com/office/drawing/2014/main" id="{DF5539EA-5D11-3B4B-7D46-DDC98AD4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97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en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9">
            <a:extLst>
              <a:ext uri="{FF2B5EF4-FFF2-40B4-BE49-F238E27FC236}">
                <a16:creationId xmlns:a16="http://schemas.microsoft.com/office/drawing/2014/main" id="{72D86467-FD7C-DD25-F8AE-6FA718594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DDCEE18A-0296-4C82-AB92-59F6D52B56CC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4" name="Espace réservé du numéro de diapositive 15">
            <a:extLst>
              <a:ext uri="{FF2B5EF4-FFF2-40B4-BE49-F238E27FC236}">
                <a16:creationId xmlns:a16="http://schemas.microsoft.com/office/drawing/2014/main" id="{4D08FDAD-FA1B-EA7D-A122-95A9F0955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398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ndard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Connecteur droit 9"/>
          <p:cNvCxnSpPr/>
          <p:nvPr/>
        </p:nvCxnSpPr>
        <p:spPr>
          <a:xfrm>
            <a:off x="360000" y="4784400"/>
            <a:ext cx="8427240" cy="3240"/>
          </a:xfrm>
          <a:prstGeom prst="straightConnector1">
            <a:avLst/>
          </a:prstGeom>
          <a:ln w="10080">
            <a:solidFill>
              <a:srgbClr val="000000"/>
            </a:solidFill>
            <a:round/>
          </a:ln>
        </p:spPr>
      </p:cxnSp>
      <p:pic>
        <p:nvPicPr>
          <p:cNvPr id="217" name="Image 6" descr="Une image contenant texte, Police, capture d’écran, logo&#10;&#10;Description générée automatiquement"/>
          <p:cNvPicPr/>
          <p:nvPr/>
        </p:nvPicPr>
        <p:blipFill>
          <a:blip r:embed="rId2"/>
          <a:srcRect b="1762"/>
          <a:stretch/>
        </p:blipFill>
        <p:spPr>
          <a:xfrm>
            <a:off x="231120" y="31680"/>
            <a:ext cx="1600920" cy="86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ZoneTexte 11"/>
          <p:cNvSpPr/>
          <p:nvPr/>
        </p:nvSpPr>
        <p:spPr>
          <a:xfrm>
            <a:off x="6565320" y="201960"/>
            <a:ext cx="2261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fr-FR" sz="800" b="0" u="none" strike="noStrike">
                <a:solidFill>
                  <a:schemeClr val="lt1"/>
                </a:solidFill>
                <a:effectLst/>
                <a:uFillTx/>
                <a:latin typeface="Marianne"/>
              </a:rPr>
              <a:t>1. Titre</a:t>
            </a:r>
            <a:endParaRPr lang="fr-FR" sz="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9" name="Espace réservé du pied de page 4"/>
          <p:cNvSpPr/>
          <p:nvPr/>
        </p:nvSpPr>
        <p:spPr>
          <a:xfrm>
            <a:off x="360000" y="4784400"/>
            <a:ext cx="3648240" cy="26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Marianne"/>
                <a:ea typeface="Tahoma"/>
              </a:rPr>
              <a:t>Délégation Régionale Académique au Numérique Educatif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143000" y="841320"/>
            <a:ext cx="6854760" cy="178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6000" b="1" u="none" strike="noStrike">
                <a:solidFill>
                  <a:srgbClr val="000000"/>
                </a:solidFill>
                <a:effectLst/>
                <a:uFillTx/>
                <a:latin typeface="Marianne"/>
                <a:ea typeface="PingFang SC"/>
              </a:rPr>
              <a:t>Modifiez le style du titre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dt" idx="73"/>
          </p:nvPr>
        </p:nvSpPr>
        <p:spPr>
          <a:xfrm>
            <a:off x="7614000" y="4783680"/>
            <a:ext cx="1166400" cy="35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&lt;date/time&gt;</a:t>
            </a:r>
          </a:p>
        </p:txBody>
      </p:sp>
      <p:sp>
        <p:nvSpPr>
          <p:cNvPr id="222" name="PlaceHolder 3"/>
          <p:cNvSpPr>
            <a:spLocks noGrp="1"/>
          </p:cNvSpPr>
          <p:nvPr>
            <p:ph type="sldNum" idx="74"/>
          </p:nvPr>
        </p:nvSpPr>
        <p:spPr>
          <a:xfrm>
            <a:off x="6264000" y="4783680"/>
            <a:ext cx="1346400" cy="35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750" b="1" u="none" strike="noStrike">
                <a:solidFill>
                  <a:srgbClr val="000000"/>
                </a:solidFill>
                <a:effectLst/>
                <a:uFillTx/>
                <a:latin typeface="Marianne"/>
                <a:ea typeface="Tahom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499556C-C098-4C54-A308-C9077BCBE7F8}" type="slidenum">
              <a:rPr lang="fr-FR" sz="750" b="1" u="none" strike="noStrike">
                <a:solidFill>
                  <a:srgbClr val="000000"/>
                </a:solidFill>
                <a:effectLst/>
                <a:uFillTx/>
                <a:latin typeface="Marianne"/>
                <a:ea typeface="Tahoma"/>
              </a:rPr>
              <a:t>‹N°›</a:t>
            </a:fld>
            <a:endParaRPr lang="fr-FR" sz="7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440" cy="298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69496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9">
            <a:extLst>
              <a:ext uri="{FF2B5EF4-FFF2-40B4-BE49-F238E27FC236}">
                <a16:creationId xmlns:a16="http://schemas.microsoft.com/office/drawing/2014/main" id="{76F4E34F-1540-DB68-3E8C-B98AFBEEC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DFD45275-7272-4D8C-A72D-9FF038D13ED6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7" name="Espace réservé du numéro de diapositive 15">
            <a:extLst>
              <a:ext uri="{FF2B5EF4-FFF2-40B4-BE49-F238E27FC236}">
                <a16:creationId xmlns:a16="http://schemas.microsoft.com/office/drawing/2014/main" id="{992B5B96-E2B2-01C2-AC62-7ED7B68AC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4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duction anim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D2DE5C-512A-29ED-B9C3-59EC8A93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818" y="1573320"/>
            <a:ext cx="6722099" cy="118053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D11E30DA-5EC5-F565-922D-E29098886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036" y="2992107"/>
            <a:ext cx="1434267" cy="1011441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6BBECA1E-37DD-AF33-35D5-2987CB810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1843" y="2292750"/>
            <a:ext cx="1540313" cy="5580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B9428B29-6BCD-B910-F57A-79288FD639F6}"/>
              </a:ext>
            </a:extLst>
          </p:cNvPr>
          <p:cNvSpPr txBox="1"/>
          <p:nvPr userDrawn="1"/>
        </p:nvSpPr>
        <p:spPr>
          <a:xfrm>
            <a:off x="1047626" y="4390860"/>
            <a:ext cx="663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Délégation régionale académique au numérique éducatif</a:t>
            </a:r>
          </a:p>
        </p:txBody>
      </p:sp>
      <p:pic>
        <p:nvPicPr>
          <p:cNvPr id="33" name="Image 2" descr="Une image contenant texte, Police, capture d’écran, logo">
            <a:extLst>
              <a:ext uri="{FF2B5EF4-FFF2-40B4-BE49-F238E27FC236}">
                <a16:creationId xmlns:a16="http://schemas.microsoft.com/office/drawing/2014/main" id="{78C67DBF-DD78-3D33-96A8-608C5D33D5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/>
            <a:alphaModFix/>
          </a:blip>
          <a:srcRect t="8047" b="9172"/>
          <a:stretch>
            <a:fillRect/>
          </a:stretch>
        </p:blipFill>
        <p:spPr>
          <a:xfrm>
            <a:off x="583022" y="646575"/>
            <a:ext cx="7772039" cy="354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-0.278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1392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2" grpId="2"/>
      <p:bldP spid="32" grpId="3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/SOUS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3079D-6306-B138-2D3C-4056866A9A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" y="2354239"/>
            <a:ext cx="8423639" cy="1097621"/>
          </a:xfrm>
        </p:spPr>
        <p:txBody>
          <a:bodyPr anchor="t" anchorCtr="0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Sous -titre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3DD040-E468-6954-36E5-D75959AEB4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528061"/>
            <a:ext cx="8423638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7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Complément éventuel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360683C9-8FC1-4BCC-6A0B-335C30D6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337723E-9E49-27A8-1028-B964031A9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52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Intertitre avec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6" descr="Une image contenant texte, Police, capture d’écran, logo&#10;&#10;Description générée automatiquement"/>
          <p:cNvPicPr/>
          <p:nvPr/>
        </p:nvPicPr>
        <p:blipFill>
          <a:blip r:embed="rId2"/>
          <a:srcRect b="1762"/>
          <a:stretch/>
        </p:blipFill>
        <p:spPr>
          <a:xfrm>
            <a:off x="287280" y="116280"/>
            <a:ext cx="1133280" cy="59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Rectangle 10"/>
          <p:cNvSpPr/>
          <p:nvPr/>
        </p:nvSpPr>
        <p:spPr>
          <a:xfrm>
            <a:off x="654120" y="-671040"/>
            <a:ext cx="60840" cy="6084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6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7" name="Rectangle 11"/>
          <p:cNvSpPr/>
          <p:nvPr/>
        </p:nvSpPr>
        <p:spPr>
          <a:xfrm>
            <a:off x="1173240" y="-674640"/>
            <a:ext cx="359640" cy="35964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2X</a:t>
            </a:r>
            <a:endParaRPr lang="fr-FR" sz="12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88" name="Rectangle 13"/>
          <p:cNvSpPr/>
          <p:nvPr/>
        </p:nvSpPr>
        <p:spPr>
          <a:xfrm>
            <a:off x="854280" y="-674640"/>
            <a:ext cx="179640" cy="17964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X</a:t>
            </a:r>
            <a:endParaRPr lang="fr-FR" sz="12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89" name="ZoneTexte 14"/>
          <p:cNvSpPr/>
          <p:nvPr/>
        </p:nvSpPr>
        <p:spPr>
          <a:xfrm>
            <a:off x="515160" y="-586440"/>
            <a:ext cx="411840" cy="18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1/3x</a:t>
            </a:r>
            <a:endParaRPr lang="fr-FR" sz="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90" name="Connecteur droit 11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080">
            <a:solidFill>
              <a:srgbClr val="000000"/>
            </a:solidFill>
            <a:round/>
          </a:ln>
        </p:spPr>
      </p:cxnSp>
      <p:sp>
        <p:nvSpPr>
          <p:cNvPr id="91" name="ZoneTexte 15"/>
          <p:cNvSpPr/>
          <p:nvPr/>
        </p:nvSpPr>
        <p:spPr>
          <a:xfrm>
            <a:off x="360000" y="4894200"/>
            <a:ext cx="4048560" cy="15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000" b="1" u="none" strike="noStrike">
                <a:solidFill>
                  <a:schemeClr val="dk1"/>
                </a:solidFill>
                <a:effectLst/>
                <a:uFillTx/>
                <a:latin typeface="Marianne"/>
              </a:rPr>
              <a:t>Délégation régionale académique au numérique éducatif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-12960" y="822240"/>
            <a:ext cx="9143640" cy="432072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spcBef>
                <a:spcPts val="400"/>
              </a:spcBef>
              <a:spcAft>
                <a:spcPts val="799"/>
              </a:spcAft>
              <a:tabLst>
                <a:tab pos="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effectLst/>
                <a:uFillTx/>
                <a:latin typeface="Mariann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</a:p>
        </p:txBody>
      </p:sp>
      <p:cxnSp>
        <p:nvCxnSpPr>
          <p:cNvPr id="93" name="Connecteur droit 11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080">
            <a:solidFill>
              <a:srgbClr val="000000"/>
            </a:solidFill>
            <a:round/>
          </a:ln>
        </p:spPr>
      </p:cxnSp>
      <p:sp>
        <p:nvSpPr>
          <p:cNvPr id="94" name="PlaceHolder 2"/>
          <p:cNvSpPr>
            <a:spLocks noGrp="1"/>
          </p:cNvSpPr>
          <p:nvPr>
            <p:ph type="body" hasCustomPrompt="1"/>
          </p:nvPr>
        </p:nvSpPr>
        <p:spPr>
          <a:xfrm>
            <a:off x="360000" y="4864320"/>
            <a:ext cx="5151240" cy="20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Marianne"/>
                <a:ea typeface="PingFang SC"/>
              </a:rPr>
              <a:t>Délégation régionale académique au numérique éducatif</a:t>
            </a:r>
            <a:endParaRPr lang="fr-FR" sz="1000" b="1" u="none" strike="noStrike">
              <a:solidFill>
                <a:srgbClr val="000000"/>
              </a:solidFill>
              <a:effectLst/>
              <a:uFillTx/>
              <a:latin typeface="Marianne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 hasCustomPrompt="1"/>
          </p:nvPr>
        </p:nvSpPr>
        <p:spPr>
          <a:xfrm>
            <a:off x="360360" y="2438280"/>
            <a:ext cx="8422920" cy="136332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fr-FR" sz="3600" b="1" u="none" strike="noStrike">
                <a:solidFill>
                  <a:srgbClr val="000000"/>
                </a:solidFill>
                <a:effectLst/>
                <a:uFillTx/>
                <a:latin typeface="Marianne"/>
                <a:ea typeface="PingFang SC"/>
              </a:rPr>
              <a:t>1. Titre de partie</a:t>
            </a:r>
            <a:endParaRPr lang="fr-FR" sz="3600" b="1" u="none" strike="noStrike">
              <a:solidFill>
                <a:srgbClr val="000000"/>
              </a:solidFill>
              <a:effectLst/>
              <a:uFillTx/>
              <a:latin typeface="Marianne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dt" idx="11"/>
          </p:nvPr>
        </p:nvSpPr>
        <p:spPr>
          <a:xfrm>
            <a:off x="7613640" y="4833720"/>
            <a:ext cx="1170000" cy="27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800" b="1" u="none" strike="noStrike" cap="all">
                <a:solidFill>
                  <a:schemeClr val="dk1"/>
                </a:solidFill>
                <a:effectLst/>
                <a:uFillTx/>
                <a:latin typeface="Mariann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800" b="1" u="none" strike="noStrike" cap="all">
                <a:solidFill>
                  <a:schemeClr val="dk1"/>
                </a:solidFill>
                <a:effectLst/>
                <a:uFillTx/>
                <a:latin typeface="Marianne"/>
              </a:rPr>
              <a:t>&lt;date/time&gt;</a:t>
            </a:r>
            <a:endParaRPr lang="fr-FR" sz="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sldNum" idx="12"/>
          </p:nvPr>
        </p:nvSpPr>
        <p:spPr>
          <a:xfrm>
            <a:off x="6726600" y="4833720"/>
            <a:ext cx="886680" cy="27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800" b="1" u="none" strike="noStrike">
                <a:solidFill>
                  <a:schemeClr val="dk1"/>
                </a:solidFill>
                <a:effectLst/>
                <a:uFillTx/>
                <a:latin typeface="Mariann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159E19-98FA-42AB-BF0C-795C519D9069}" type="slidenum">
              <a:rPr lang="fr-FR" sz="800" b="1" u="none" strike="noStrike">
                <a:solidFill>
                  <a:schemeClr val="dk1"/>
                </a:solidFill>
                <a:effectLst/>
                <a:uFillTx/>
                <a:latin typeface="Marianne"/>
              </a:rPr>
              <a:t>‹N°›</a:t>
            </a:fld>
            <a:endParaRPr lang="fr-FR" sz="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169801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14280"/>
            <a:ext cx="8423640" cy="6113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Sommaire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4" y="1977420"/>
            <a:ext cx="8410987" cy="2441047"/>
          </a:xfrm>
          <a:prstGeom prst="rect">
            <a:avLst/>
          </a:prstGeom>
        </p:spPr>
        <p:txBody>
          <a:bodyPr lIns="0" numCol="3" spcCol="468000"/>
          <a:lstStyle>
            <a:lvl1pPr indent="-180000">
              <a:spcAft>
                <a:spcPts val="800"/>
              </a:spcAft>
              <a:buAutoNum type="arabicPeriod"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B469C-1AB5-959B-B62D-5953D0A2D05B}"/>
              </a:ext>
            </a:extLst>
          </p:cNvPr>
          <p:cNvSpPr/>
          <p:nvPr userDrawn="1"/>
        </p:nvSpPr>
        <p:spPr>
          <a:xfrm>
            <a:off x="1173077" y="-674758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4E3DAAE7-3BBE-F676-F5F8-B671F9922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A750EB33-19E3-4ED2-9F6A-251767A7A42B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B7D29E48-A155-19CE-DDEB-0533D3EE5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43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zo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0000" y="1015200"/>
            <a:ext cx="8423640" cy="61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5" y="1976400"/>
            <a:ext cx="2556000" cy="2425169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C4171FD7-464F-FD8F-BC48-21FE60C0D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3818" y="1976400"/>
            <a:ext cx="2556000" cy="2424659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46DEED1D-233F-CA2E-3209-8B10A77FB6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1495" y="1976400"/>
            <a:ext cx="2556000" cy="2424660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DD82F5B6-99D2-2671-28FD-1176D3D0E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0AA3FC9-9A7A-47D0-9B43-0A7DF4E34A81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74A70C67-71B2-AE58-073C-228DAAA25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4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54BAC22-E4FB-E56F-0458-B0C656038D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2910" y="822325"/>
            <a:ext cx="9144000" cy="4321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4BC8EB6-83DE-DDBE-7D12-BCAA02797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4864259"/>
            <a:ext cx="5151438" cy="20161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Délégation régionale académique au numérique éducatif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2" y="2438400"/>
            <a:ext cx="8423275" cy="1363663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sz="36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1. Titre de partie</a:t>
            </a:r>
          </a:p>
        </p:txBody>
      </p:sp>
      <p:sp>
        <p:nvSpPr>
          <p:cNvPr id="8" name="Espace réservé de la date 9">
            <a:extLst>
              <a:ext uri="{FF2B5EF4-FFF2-40B4-BE49-F238E27FC236}">
                <a16:creationId xmlns:a16="http://schemas.microsoft.com/office/drawing/2014/main" id="{4C4243B3-E0E3-468E-CBC0-A89F6C194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9CA3AC0C-F9FF-42E9-89F5-6862D818B89B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9A1CCD59-0706-E5A3-6DB2-F6D6B059B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97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zo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22363"/>
            <a:ext cx="8423640" cy="6330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5" y="2003146"/>
            <a:ext cx="2556000" cy="2415831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Ego </a:t>
            </a:r>
            <a:r>
              <a:rPr lang="fr-FR" dirty="0" err="1"/>
              <a:t>vero</a:t>
            </a:r>
            <a:r>
              <a:rPr lang="fr-FR" dirty="0"/>
              <a:t> sic </a:t>
            </a:r>
            <a:r>
              <a:rPr lang="fr-FR" dirty="0" err="1"/>
              <a:t>intellego</a:t>
            </a:r>
            <a:r>
              <a:rPr lang="fr-FR" dirty="0"/>
              <a:t>, Patres </a:t>
            </a:r>
            <a:r>
              <a:rPr lang="fr-FR" dirty="0" err="1"/>
              <a:t>conscripti</a:t>
            </a:r>
            <a:r>
              <a:rPr lang="fr-FR" dirty="0"/>
              <a:t>, nos hoc </a:t>
            </a:r>
            <a:r>
              <a:rPr lang="fr-FR" dirty="0" err="1"/>
              <a:t>tempore</a:t>
            </a:r>
            <a:r>
              <a:rPr lang="fr-FR" dirty="0"/>
              <a:t> in </a:t>
            </a:r>
            <a:r>
              <a:rPr lang="fr-FR" dirty="0" err="1"/>
              <a:t>provinciis</a:t>
            </a:r>
            <a:r>
              <a:rPr lang="fr-FR" dirty="0"/>
              <a:t> </a:t>
            </a:r>
            <a:r>
              <a:rPr lang="fr-FR" dirty="0" err="1"/>
              <a:t>decernendis</a:t>
            </a:r>
            <a:r>
              <a:rPr lang="fr-FR" dirty="0"/>
              <a:t> </a:t>
            </a:r>
            <a:r>
              <a:rPr lang="fr-FR" dirty="0" err="1"/>
              <a:t>perpetuae</a:t>
            </a:r>
            <a:r>
              <a:rPr lang="fr-FR" dirty="0"/>
              <a:t> </a:t>
            </a:r>
            <a:r>
              <a:rPr lang="fr-FR" dirty="0" err="1"/>
              <a:t>pacis</a:t>
            </a:r>
            <a:r>
              <a:rPr lang="fr-FR" dirty="0"/>
              <a:t> </a:t>
            </a:r>
            <a:r>
              <a:rPr lang="fr-FR" dirty="0" err="1"/>
              <a:t>habere</a:t>
            </a:r>
            <a:r>
              <a:rPr lang="fr-FR" dirty="0"/>
              <a:t> </a:t>
            </a:r>
            <a:r>
              <a:rPr lang="fr-FR" dirty="0" err="1"/>
              <a:t>oportere</a:t>
            </a:r>
            <a:r>
              <a:rPr lang="fr-FR" dirty="0"/>
              <a:t> </a:t>
            </a:r>
            <a:r>
              <a:rPr lang="fr-FR" dirty="0" err="1"/>
              <a:t>rationem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hoc non sentit </a:t>
            </a:r>
            <a:r>
              <a:rPr lang="fr-FR" dirty="0" err="1"/>
              <a:t>omnia</a:t>
            </a:r>
            <a:r>
              <a:rPr lang="fr-FR" dirty="0"/>
              <a:t> alia esse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vacua</a:t>
            </a:r>
            <a:r>
              <a:rPr lang="fr-FR" dirty="0"/>
              <a:t> ab omni </a:t>
            </a:r>
            <a:r>
              <a:rPr lang="fr-FR" dirty="0" err="1"/>
              <a:t>periculo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suspicione</a:t>
            </a:r>
            <a:r>
              <a:rPr lang="fr-FR" dirty="0"/>
              <a:t> belli?</a:t>
            </a:r>
          </a:p>
          <a:p>
            <a:pPr lvl="0"/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eruditos</a:t>
            </a:r>
            <a:r>
              <a:rPr lang="fr-FR" dirty="0"/>
              <a:t> et </a:t>
            </a:r>
            <a:r>
              <a:rPr lang="fr-FR" dirty="0" err="1"/>
              <a:t>sobrios</a:t>
            </a:r>
            <a:r>
              <a:rPr lang="fr-FR" dirty="0"/>
              <a:t> ut </a:t>
            </a:r>
            <a:r>
              <a:rPr lang="fr-FR" dirty="0" err="1"/>
              <a:t>infaustos</a:t>
            </a:r>
            <a:r>
              <a:rPr lang="fr-FR" dirty="0"/>
              <a:t> et inutiles </a:t>
            </a:r>
            <a:r>
              <a:rPr lang="fr-FR" dirty="0" err="1"/>
              <a:t>vitant</a:t>
            </a:r>
            <a:r>
              <a:rPr lang="fr-FR" dirty="0"/>
              <a:t>, </a:t>
            </a:r>
            <a:r>
              <a:rPr lang="fr-FR" dirty="0" err="1"/>
              <a:t>eo</a:t>
            </a:r>
            <a:r>
              <a:rPr lang="fr-FR" dirty="0"/>
              <a:t>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accedente</a:t>
            </a:r>
            <a:r>
              <a:rPr lang="fr-FR" dirty="0"/>
              <a:t> quod et </a:t>
            </a:r>
            <a:r>
              <a:rPr lang="fr-FR" dirty="0" err="1"/>
              <a:t>nomenclatores</a:t>
            </a:r>
            <a:r>
              <a:rPr lang="fr-FR" dirty="0"/>
              <a:t> </a:t>
            </a:r>
            <a:r>
              <a:rPr lang="fr-FR" dirty="0" err="1"/>
              <a:t>adsueti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talia</a:t>
            </a:r>
            <a:r>
              <a:rPr lang="fr-FR" dirty="0"/>
              <a:t> </a:t>
            </a:r>
            <a:r>
              <a:rPr lang="fr-FR" dirty="0" err="1"/>
              <a:t>venditare</a:t>
            </a:r>
            <a:r>
              <a:rPr lang="fr-FR" dirty="0"/>
              <a:t>, </a:t>
            </a:r>
            <a:r>
              <a:rPr lang="fr-FR" dirty="0" err="1"/>
              <a:t>mercede</a:t>
            </a:r>
            <a:r>
              <a:rPr lang="fr-FR" dirty="0"/>
              <a:t> accepta </a:t>
            </a:r>
            <a:r>
              <a:rPr lang="fr-FR" dirty="0" err="1"/>
              <a:t>lucris</a:t>
            </a:r>
            <a:r>
              <a:rPr lang="fr-FR" dirty="0"/>
              <a:t> </a:t>
            </a:r>
            <a:r>
              <a:rPr lang="fr-FR" dirty="0" err="1"/>
              <a:t>quosdam</a:t>
            </a:r>
            <a:r>
              <a:rPr lang="fr-FR" dirty="0"/>
              <a:t> et </a:t>
            </a:r>
            <a:r>
              <a:rPr lang="fr-FR" dirty="0" err="1"/>
              <a:t>prandiis</a:t>
            </a:r>
            <a:r>
              <a:rPr lang="fr-FR" dirty="0"/>
              <a:t> </a:t>
            </a:r>
            <a:r>
              <a:rPr lang="fr-FR" dirty="0" err="1"/>
              <a:t>inserunt</a:t>
            </a:r>
            <a:r>
              <a:rPr lang="fr-FR" dirty="0"/>
              <a:t> </a:t>
            </a:r>
            <a:r>
              <a:rPr lang="fr-FR" dirty="0" err="1"/>
              <a:t>subditicios</a:t>
            </a:r>
            <a:r>
              <a:rPr lang="fr-FR" dirty="0"/>
              <a:t> </a:t>
            </a:r>
            <a:r>
              <a:rPr lang="fr-FR" dirty="0" err="1"/>
              <a:t>ignobiles</a:t>
            </a:r>
            <a:r>
              <a:rPr lang="fr-FR" dirty="0"/>
              <a:t> et </a:t>
            </a:r>
            <a:r>
              <a:rPr lang="fr-FR" dirty="0" err="1"/>
              <a:t>obscuros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C4171FD7-464F-FD8F-BC48-21FE60C0D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3818" y="2003146"/>
            <a:ext cx="2556000" cy="2415322"/>
          </a:xfrm>
          <a:prstGeom prst="rect">
            <a:avLst/>
          </a:prstGeom>
        </p:spPr>
        <p:txBody>
          <a:bodyPr lIns="0"/>
          <a:lstStyle>
            <a:lvl1pPr marL="0" indent="0">
              <a:spcAft>
                <a:spcPts val="800"/>
              </a:spcAft>
              <a:buNone/>
              <a:defRPr/>
            </a:lvl1pPr>
            <a:lvl2pPr marL="180000" indent="0">
              <a:spcBef>
                <a:spcPts val="600"/>
              </a:spcBef>
              <a:spcAft>
                <a:spcPts val="800"/>
              </a:spcAft>
              <a:buNone/>
              <a:defRPr/>
            </a:lvl2pPr>
          </a:lstStyle>
          <a:p>
            <a:pPr lvl="0"/>
            <a:r>
              <a:rPr lang="fr-FR" dirty="0"/>
              <a:t>Non ergo </a:t>
            </a:r>
            <a:r>
              <a:rPr lang="fr-FR" dirty="0" err="1"/>
              <a:t>erunt</a:t>
            </a:r>
            <a:r>
              <a:rPr lang="fr-FR" dirty="0"/>
              <a:t>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deliciis</a:t>
            </a:r>
            <a:r>
              <a:rPr lang="fr-FR" dirty="0"/>
              <a:t> diffluentes </a:t>
            </a:r>
            <a:r>
              <a:rPr lang="fr-FR" dirty="0" err="1"/>
              <a:t>audiendi</a:t>
            </a:r>
            <a:r>
              <a:rPr lang="fr-FR" dirty="0"/>
              <a:t>, si </a:t>
            </a:r>
            <a:r>
              <a:rPr lang="fr-FR" dirty="0" err="1"/>
              <a:t>quando</a:t>
            </a:r>
            <a:r>
              <a:rPr lang="fr-FR" dirty="0"/>
              <a:t> de </a:t>
            </a:r>
            <a:r>
              <a:rPr lang="fr-FR" dirty="0" err="1"/>
              <a:t>amicitia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nec </a:t>
            </a:r>
            <a:r>
              <a:rPr lang="fr-FR" dirty="0" err="1"/>
              <a:t>usu</a:t>
            </a:r>
            <a:r>
              <a:rPr lang="fr-FR" dirty="0"/>
              <a:t> nec </a:t>
            </a:r>
            <a:r>
              <a:rPr lang="fr-FR" dirty="0" err="1"/>
              <a:t>ratione</a:t>
            </a:r>
            <a:r>
              <a:rPr lang="fr-FR" dirty="0"/>
              <a:t> </a:t>
            </a:r>
            <a:r>
              <a:rPr lang="fr-FR" dirty="0" err="1"/>
              <a:t>habent</a:t>
            </a:r>
            <a:r>
              <a:rPr lang="fr-FR" dirty="0"/>
              <a:t> </a:t>
            </a:r>
            <a:r>
              <a:rPr lang="fr-FR" dirty="0" err="1"/>
              <a:t>cognitam</a:t>
            </a:r>
            <a:r>
              <a:rPr lang="fr-FR" dirty="0"/>
              <a:t>, </a:t>
            </a:r>
            <a:r>
              <a:rPr lang="fr-FR" dirty="0" err="1"/>
              <a:t>disputabunt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est, pro </a:t>
            </a:r>
            <a:r>
              <a:rPr lang="fr-FR" dirty="0" err="1"/>
              <a:t>deorum</a:t>
            </a:r>
            <a:r>
              <a:rPr lang="fr-FR" dirty="0"/>
              <a:t> </a:t>
            </a:r>
            <a:r>
              <a:rPr lang="fr-FR" dirty="0" err="1"/>
              <a:t>fidem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hominum</a:t>
            </a:r>
            <a:r>
              <a:rPr lang="fr-FR" dirty="0"/>
              <a:t>! qui </a:t>
            </a:r>
            <a:r>
              <a:rPr lang="fr-FR" dirty="0" err="1"/>
              <a:t>velit</a:t>
            </a:r>
            <a:r>
              <a:rPr lang="fr-FR" dirty="0"/>
              <a:t>, ut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diligat</a:t>
            </a:r>
            <a:r>
              <a:rPr lang="fr-FR" dirty="0"/>
              <a:t> </a:t>
            </a:r>
            <a:r>
              <a:rPr lang="fr-FR" dirty="0" err="1"/>
              <a:t>quemquam</a:t>
            </a:r>
            <a:r>
              <a:rPr lang="fr-FR" dirty="0"/>
              <a:t> nec </a:t>
            </a:r>
            <a:r>
              <a:rPr lang="fr-FR" dirty="0" err="1"/>
              <a:t>ipse</a:t>
            </a:r>
            <a:r>
              <a:rPr lang="fr-FR" dirty="0"/>
              <a:t> ab </a:t>
            </a:r>
            <a:r>
              <a:rPr lang="fr-FR" dirty="0" err="1"/>
              <a:t>ullo</a:t>
            </a:r>
            <a:r>
              <a:rPr lang="fr-FR" dirty="0"/>
              <a:t> </a:t>
            </a:r>
            <a:r>
              <a:rPr lang="fr-FR" dirty="0" err="1"/>
              <a:t>diligatur</a:t>
            </a:r>
            <a:r>
              <a:rPr lang="fr-FR" dirty="0"/>
              <a:t>, </a:t>
            </a:r>
            <a:r>
              <a:rPr lang="fr-FR" dirty="0" err="1"/>
              <a:t>circumfluere</a:t>
            </a:r>
            <a:r>
              <a:rPr lang="fr-FR" dirty="0"/>
              <a:t> omnibus </a:t>
            </a:r>
            <a:r>
              <a:rPr lang="fr-FR" dirty="0" err="1"/>
              <a:t>copiis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in omnium </a:t>
            </a:r>
            <a:r>
              <a:rPr lang="fr-FR" dirty="0" err="1"/>
              <a:t>rerum</a:t>
            </a:r>
            <a:r>
              <a:rPr lang="fr-FR" dirty="0"/>
              <a:t> </a:t>
            </a:r>
            <a:r>
              <a:rPr lang="fr-FR" dirty="0" err="1"/>
              <a:t>abundantia</a:t>
            </a:r>
            <a:r>
              <a:rPr lang="fr-FR" dirty="0"/>
              <a:t> </a:t>
            </a:r>
            <a:r>
              <a:rPr lang="fr-FR" dirty="0" err="1"/>
              <a:t>vivere</a:t>
            </a:r>
            <a:r>
              <a:rPr lang="fr-FR" dirty="0"/>
              <a:t>?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tyrannorum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nimirum</a:t>
            </a:r>
            <a:r>
              <a:rPr lang="fr-FR" dirty="0"/>
              <a:t>, in qua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fides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caritas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stabilis</a:t>
            </a:r>
            <a:r>
              <a:rPr lang="fr-FR" dirty="0"/>
              <a:t> </a:t>
            </a:r>
            <a:r>
              <a:rPr lang="fr-FR" dirty="0" err="1"/>
              <a:t>benevolentiae</a:t>
            </a:r>
            <a:r>
              <a:rPr lang="fr-FR" dirty="0"/>
              <a:t> </a:t>
            </a:r>
            <a:r>
              <a:rPr lang="fr-FR" dirty="0" err="1"/>
              <a:t>potest</a:t>
            </a:r>
            <a:r>
              <a:rPr lang="fr-FR" dirty="0"/>
              <a:t> esse </a:t>
            </a:r>
            <a:r>
              <a:rPr lang="fr-FR" dirty="0" err="1"/>
              <a:t>fiducia</a:t>
            </a:r>
            <a:r>
              <a:rPr lang="fr-FR" dirty="0"/>
              <a:t>, </a:t>
            </a:r>
            <a:r>
              <a:rPr lang="fr-FR" dirty="0" err="1"/>
              <a:t>omnia</a:t>
            </a:r>
            <a:r>
              <a:rPr lang="fr-FR" dirty="0"/>
              <a:t> semper suspecta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46DEED1D-233F-CA2E-3209-8B10A77FB6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1495" y="2003146"/>
            <a:ext cx="2556000" cy="2415322"/>
          </a:xfrm>
          <a:prstGeom prst="rect">
            <a:avLst/>
          </a:prstGeom>
        </p:spPr>
        <p:txBody>
          <a:bodyPr lIns="0"/>
          <a:lstStyle>
            <a:lvl1pPr marL="0" indent="0">
              <a:spcAft>
                <a:spcPts val="800"/>
              </a:spcAft>
              <a:buNone/>
              <a:defRPr/>
            </a:lvl1pPr>
            <a:lvl2pPr marL="180000" indent="0">
              <a:spcBef>
                <a:spcPts val="600"/>
              </a:spcBef>
              <a:spcAft>
                <a:spcPts val="800"/>
              </a:spcAft>
              <a:buNone/>
              <a:defRPr/>
            </a:lvl2pPr>
          </a:lstStyle>
          <a:p>
            <a:pPr lvl="0"/>
            <a:r>
              <a:rPr lang="fr-FR" dirty="0" err="1"/>
              <a:t>atque</a:t>
            </a:r>
            <a:r>
              <a:rPr lang="fr-FR" dirty="0"/>
              <a:t> sollicita, </a:t>
            </a:r>
            <a:r>
              <a:rPr lang="fr-FR" dirty="0" err="1"/>
              <a:t>nullus</a:t>
            </a:r>
            <a:r>
              <a:rPr lang="fr-FR" dirty="0"/>
              <a:t> locus </a:t>
            </a:r>
            <a:r>
              <a:rPr lang="fr-FR" dirty="0" err="1"/>
              <a:t>amicitiae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Sed </a:t>
            </a:r>
            <a:r>
              <a:rPr lang="fr-FR" dirty="0" err="1"/>
              <a:t>tamen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cum </a:t>
            </a:r>
            <a:r>
              <a:rPr lang="fr-FR" dirty="0" err="1"/>
              <a:t>ita</a:t>
            </a:r>
            <a:r>
              <a:rPr lang="fr-FR" dirty="0"/>
              <a:t> </a:t>
            </a:r>
            <a:r>
              <a:rPr lang="fr-FR" dirty="0" err="1"/>
              <a:t>tutius</a:t>
            </a:r>
            <a:r>
              <a:rPr lang="fr-FR" dirty="0"/>
              <a:t> </a:t>
            </a:r>
            <a:r>
              <a:rPr lang="fr-FR" dirty="0" err="1"/>
              <a:t>observentur</a:t>
            </a:r>
            <a:r>
              <a:rPr lang="fr-FR" dirty="0"/>
              <a:t>, quidam vigore </a:t>
            </a:r>
            <a:r>
              <a:rPr lang="fr-FR" dirty="0" err="1"/>
              <a:t>artuum</a:t>
            </a:r>
            <a:r>
              <a:rPr lang="fr-FR" dirty="0"/>
              <a:t> </a:t>
            </a:r>
            <a:r>
              <a:rPr lang="fr-FR" dirty="0" err="1"/>
              <a:t>inminuto</a:t>
            </a:r>
            <a:r>
              <a:rPr lang="fr-FR" dirty="0"/>
              <a:t> </a:t>
            </a:r>
            <a:r>
              <a:rPr lang="fr-FR" dirty="0" err="1"/>
              <a:t>rogati</a:t>
            </a:r>
            <a:r>
              <a:rPr lang="fr-FR" dirty="0"/>
              <a:t> ad </a:t>
            </a:r>
            <a:r>
              <a:rPr lang="fr-FR" dirty="0" err="1"/>
              <a:t>nuptias</a:t>
            </a:r>
            <a:r>
              <a:rPr lang="fr-FR" dirty="0"/>
              <a:t>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aurum</a:t>
            </a:r>
            <a:r>
              <a:rPr lang="fr-FR" dirty="0"/>
              <a:t> </a:t>
            </a:r>
            <a:r>
              <a:rPr lang="fr-FR" dirty="0" err="1"/>
              <a:t>dextris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cavatis</a:t>
            </a:r>
            <a:r>
              <a:rPr lang="fr-FR" dirty="0"/>
              <a:t> </a:t>
            </a:r>
            <a:r>
              <a:rPr lang="fr-FR" dirty="0" err="1"/>
              <a:t>offertur</a:t>
            </a:r>
            <a:r>
              <a:rPr lang="fr-FR" dirty="0"/>
              <a:t>, </a:t>
            </a:r>
            <a:r>
              <a:rPr lang="fr-FR" dirty="0" err="1"/>
              <a:t>inpigre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usque</a:t>
            </a:r>
            <a:r>
              <a:rPr lang="fr-FR" dirty="0"/>
              <a:t> </a:t>
            </a:r>
            <a:r>
              <a:rPr lang="fr-FR" dirty="0" err="1"/>
              <a:t>Spoletium</a:t>
            </a:r>
            <a:r>
              <a:rPr lang="fr-FR" dirty="0"/>
              <a:t> </a:t>
            </a:r>
            <a:r>
              <a:rPr lang="fr-FR" dirty="0" err="1"/>
              <a:t>pergunt</a:t>
            </a:r>
            <a:r>
              <a:rPr lang="fr-FR" dirty="0"/>
              <a:t>.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nobilium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instituta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A39AB2CB-F293-2E56-0847-27D670518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80A52E2E-EB36-413D-B51B-5B1F10FD7B54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6EEB6919-5B3C-B972-ED36-64F3C938C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98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28901"/>
            <a:ext cx="8423640" cy="60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4" y="2003146"/>
            <a:ext cx="8423639" cy="2415831"/>
          </a:xfrm>
          <a:prstGeom prst="rect">
            <a:avLst/>
          </a:prstGeom>
        </p:spPr>
        <p:txBody>
          <a:bodyPr lIns="0" numCol="3" spcCol="468000"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Ego </a:t>
            </a:r>
            <a:r>
              <a:rPr lang="fr-FR" dirty="0" err="1"/>
              <a:t>vero</a:t>
            </a:r>
            <a:r>
              <a:rPr lang="fr-FR" dirty="0"/>
              <a:t> sic </a:t>
            </a:r>
            <a:r>
              <a:rPr lang="fr-FR" dirty="0" err="1"/>
              <a:t>intellego</a:t>
            </a:r>
            <a:r>
              <a:rPr lang="fr-FR" dirty="0"/>
              <a:t>, Patres </a:t>
            </a:r>
            <a:r>
              <a:rPr lang="fr-FR" dirty="0" err="1"/>
              <a:t>conscripti</a:t>
            </a:r>
            <a:r>
              <a:rPr lang="fr-FR" dirty="0"/>
              <a:t>, nos hoc </a:t>
            </a:r>
            <a:r>
              <a:rPr lang="fr-FR" dirty="0" err="1"/>
              <a:t>tempore</a:t>
            </a:r>
            <a:r>
              <a:rPr lang="fr-FR" dirty="0"/>
              <a:t> in </a:t>
            </a:r>
            <a:r>
              <a:rPr lang="fr-FR" dirty="0" err="1"/>
              <a:t>provinciis</a:t>
            </a:r>
            <a:r>
              <a:rPr lang="fr-FR" dirty="0"/>
              <a:t> </a:t>
            </a:r>
            <a:r>
              <a:rPr lang="fr-FR" dirty="0" err="1"/>
              <a:t>decernendis</a:t>
            </a:r>
            <a:r>
              <a:rPr lang="fr-FR" dirty="0"/>
              <a:t> </a:t>
            </a:r>
            <a:r>
              <a:rPr lang="fr-FR" dirty="0" err="1"/>
              <a:t>perpetuae</a:t>
            </a:r>
            <a:r>
              <a:rPr lang="fr-FR" dirty="0"/>
              <a:t> </a:t>
            </a:r>
            <a:r>
              <a:rPr lang="fr-FR" dirty="0" err="1"/>
              <a:t>pacis</a:t>
            </a:r>
            <a:r>
              <a:rPr lang="fr-FR" dirty="0"/>
              <a:t> </a:t>
            </a:r>
            <a:r>
              <a:rPr lang="fr-FR" dirty="0" err="1"/>
              <a:t>habere</a:t>
            </a:r>
            <a:r>
              <a:rPr lang="fr-FR" dirty="0"/>
              <a:t> </a:t>
            </a:r>
            <a:r>
              <a:rPr lang="fr-FR" dirty="0" err="1"/>
              <a:t>oportere</a:t>
            </a:r>
            <a:r>
              <a:rPr lang="fr-FR" dirty="0"/>
              <a:t> </a:t>
            </a:r>
            <a:r>
              <a:rPr lang="fr-FR" dirty="0" err="1"/>
              <a:t>rationem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hoc non sentit </a:t>
            </a:r>
            <a:r>
              <a:rPr lang="fr-FR" dirty="0" err="1"/>
              <a:t>omnia</a:t>
            </a:r>
            <a:r>
              <a:rPr lang="fr-FR" dirty="0"/>
              <a:t> alia esse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vacua</a:t>
            </a:r>
            <a:r>
              <a:rPr lang="fr-FR" dirty="0"/>
              <a:t> ab omni </a:t>
            </a:r>
            <a:r>
              <a:rPr lang="fr-FR" dirty="0" err="1"/>
              <a:t>periculo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suspicione</a:t>
            </a:r>
            <a:r>
              <a:rPr lang="fr-FR" dirty="0"/>
              <a:t> belli?</a:t>
            </a:r>
          </a:p>
          <a:p>
            <a:pPr lvl="0"/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eruditos</a:t>
            </a:r>
            <a:r>
              <a:rPr lang="fr-FR" dirty="0"/>
              <a:t> et </a:t>
            </a:r>
            <a:r>
              <a:rPr lang="fr-FR" dirty="0" err="1"/>
              <a:t>sobrios</a:t>
            </a:r>
            <a:r>
              <a:rPr lang="fr-FR" dirty="0"/>
              <a:t> ut </a:t>
            </a:r>
            <a:r>
              <a:rPr lang="fr-FR" dirty="0" err="1"/>
              <a:t>infaustos</a:t>
            </a:r>
            <a:r>
              <a:rPr lang="fr-FR" dirty="0"/>
              <a:t> et inutiles </a:t>
            </a:r>
            <a:r>
              <a:rPr lang="fr-FR" dirty="0" err="1"/>
              <a:t>vitant</a:t>
            </a:r>
            <a:r>
              <a:rPr lang="fr-FR" dirty="0"/>
              <a:t>, </a:t>
            </a:r>
            <a:r>
              <a:rPr lang="fr-FR" dirty="0" err="1"/>
              <a:t>eo</a:t>
            </a:r>
            <a:r>
              <a:rPr lang="fr-FR" dirty="0"/>
              <a:t>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omenclatores</a:t>
            </a:r>
            <a:r>
              <a:rPr lang="fr-FR" dirty="0"/>
              <a:t> </a:t>
            </a:r>
            <a:r>
              <a:rPr lang="fr-FR" dirty="0" err="1"/>
              <a:t>adsueti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talia</a:t>
            </a:r>
            <a:r>
              <a:rPr lang="fr-FR" dirty="0"/>
              <a:t> </a:t>
            </a:r>
            <a:r>
              <a:rPr lang="fr-FR" dirty="0" err="1"/>
              <a:t>venditare</a:t>
            </a:r>
            <a:r>
              <a:rPr lang="fr-FR" dirty="0"/>
              <a:t>, </a:t>
            </a:r>
            <a:r>
              <a:rPr lang="fr-FR" dirty="0" err="1"/>
              <a:t>mercede</a:t>
            </a:r>
            <a:r>
              <a:rPr lang="fr-FR" dirty="0"/>
              <a:t> accepta </a:t>
            </a:r>
            <a:r>
              <a:rPr lang="fr-FR" dirty="0" err="1"/>
              <a:t>lucris</a:t>
            </a:r>
            <a:r>
              <a:rPr lang="fr-FR" dirty="0"/>
              <a:t> </a:t>
            </a:r>
            <a:r>
              <a:rPr lang="fr-FR" dirty="0" err="1"/>
              <a:t>quosdam</a:t>
            </a:r>
            <a:r>
              <a:rPr lang="fr-FR" dirty="0"/>
              <a:t> et </a:t>
            </a:r>
            <a:r>
              <a:rPr lang="fr-FR" dirty="0" err="1"/>
              <a:t>prandiis</a:t>
            </a:r>
            <a:r>
              <a:rPr lang="fr-FR" dirty="0"/>
              <a:t> </a:t>
            </a:r>
            <a:r>
              <a:rPr lang="fr-FR" dirty="0" err="1"/>
              <a:t>inserunt</a:t>
            </a:r>
            <a:r>
              <a:rPr lang="fr-FR" dirty="0"/>
              <a:t> </a:t>
            </a:r>
            <a:r>
              <a:rPr lang="fr-FR" dirty="0" err="1"/>
              <a:t>subditicios</a:t>
            </a:r>
            <a:r>
              <a:rPr lang="fr-FR" dirty="0"/>
              <a:t> </a:t>
            </a:r>
            <a:r>
              <a:rPr lang="fr-FR" dirty="0" err="1"/>
              <a:t>ignobiles</a:t>
            </a:r>
            <a:r>
              <a:rPr lang="fr-FR" dirty="0"/>
              <a:t> et </a:t>
            </a:r>
            <a:r>
              <a:rPr lang="fr-FR" dirty="0" err="1"/>
              <a:t>obscuros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Non ergo </a:t>
            </a:r>
            <a:r>
              <a:rPr lang="fr-FR" dirty="0" err="1"/>
              <a:t>erunt</a:t>
            </a:r>
            <a:r>
              <a:rPr lang="fr-FR" dirty="0"/>
              <a:t>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deliciis</a:t>
            </a:r>
            <a:r>
              <a:rPr lang="fr-FR" dirty="0"/>
              <a:t> diffluentes </a:t>
            </a:r>
            <a:r>
              <a:rPr lang="fr-FR" dirty="0" err="1"/>
              <a:t>audiendi</a:t>
            </a:r>
            <a:r>
              <a:rPr lang="fr-FR" dirty="0"/>
              <a:t>, si </a:t>
            </a:r>
            <a:r>
              <a:rPr lang="fr-FR" dirty="0" err="1"/>
              <a:t>quando</a:t>
            </a:r>
            <a:r>
              <a:rPr lang="fr-FR" dirty="0"/>
              <a:t> de </a:t>
            </a:r>
            <a:r>
              <a:rPr lang="fr-FR" dirty="0" err="1"/>
              <a:t>amicitia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nec </a:t>
            </a:r>
            <a:r>
              <a:rPr lang="fr-FR" dirty="0" err="1"/>
              <a:t>usu</a:t>
            </a:r>
            <a:r>
              <a:rPr lang="fr-FR" dirty="0"/>
              <a:t> nec </a:t>
            </a:r>
            <a:r>
              <a:rPr lang="fr-FR" dirty="0" err="1"/>
              <a:t>ratione</a:t>
            </a:r>
            <a:r>
              <a:rPr lang="fr-FR" dirty="0"/>
              <a:t> </a:t>
            </a:r>
            <a:r>
              <a:rPr lang="fr-FR" dirty="0" err="1"/>
              <a:t>habent</a:t>
            </a:r>
            <a:r>
              <a:rPr lang="fr-FR" dirty="0"/>
              <a:t> </a:t>
            </a:r>
            <a:r>
              <a:rPr lang="fr-FR" dirty="0" err="1"/>
              <a:t>cognitam</a:t>
            </a:r>
            <a:r>
              <a:rPr lang="fr-FR" dirty="0"/>
              <a:t>, </a:t>
            </a:r>
            <a:r>
              <a:rPr lang="fr-FR" dirty="0" err="1"/>
              <a:t>disputabunt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est, pro </a:t>
            </a:r>
            <a:r>
              <a:rPr lang="fr-FR" dirty="0" err="1"/>
              <a:t>deorum</a:t>
            </a:r>
            <a:r>
              <a:rPr lang="fr-FR" dirty="0"/>
              <a:t> </a:t>
            </a:r>
            <a:r>
              <a:rPr lang="fr-FR" dirty="0" err="1"/>
              <a:t>fidem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hominum</a:t>
            </a:r>
            <a:r>
              <a:rPr lang="fr-FR" dirty="0"/>
              <a:t>! qui </a:t>
            </a:r>
            <a:r>
              <a:rPr lang="fr-FR" dirty="0" err="1"/>
              <a:t>velit</a:t>
            </a:r>
            <a:r>
              <a:rPr lang="fr-FR" dirty="0"/>
              <a:t>, ut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diligat</a:t>
            </a:r>
            <a:r>
              <a:rPr lang="fr-FR" dirty="0"/>
              <a:t> </a:t>
            </a:r>
            <a:r>
              <a:rPr lang="fr-FR" dirty="0" err="1"/>
              <a:t>quemquam</a:t>
            </a:r>
            <a:r>
              <a:rPr lang="fr-FR" dirty="0"/>
              <a:t> nec </a:t>
            </a:r>
            <a:r>
              <a:rPr lang="fr-FR" dirty="0" err="1"/>
              <a:t>ipse</a:t>
            </a:r>
            <a:r>
              <a:rPr lang="fr-FR" dirty="0"/>
              <a:t> ab </a:t>
            </a:r>
            <a:r>
              <a:rPr lang="fr-FR" dirty="0" err="1"/>
              <a:t>ullo</a:t>
            </a:r>
            <a:r>
              <a:rPr lang="fr-FR" dirty="0"/>
              <a:t> </a:t>
            </a:r>
            <a:r>
              <a:rPr lang="fr-FR" dirty="0" err="1"/>
              <a:t>diligatur</a:t>
            </a:r>
            <a:r>
              <a:rPr lang="fr-FR" dirty="0"/>
              <a:t>, </a:t>
            </a:r>
            <a:r>
              <a:rPr lang="fr-FR" dirty="0" err="1"/>
              <a:t>circumfluere</a:t>
            </a:r>
            <a:r>
              <a:rPr lang="fr-FR" dirty="0"/>
              <a:t> omnibus.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 err="1"/>
              <a:t>Copiis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in omnium </a:t>
            </a:r>
            <a:r>
              <a:rPr lang="fr-FR" dirty="0" err="1"/>
              <a:t>rerum</a:t>
            </a:r>
            <a:r>
              <a:rPr lang="fr-FR" dirty="0"/>
              <a:t> </a:t>
            </a:r>
            <a:r>
              <a:rPr lang="fr-FR" dirty="0" err="1"/>
              <a:t>abundantia</a:t>
            </a:r>
            <a:r>
              <a:rPr lang="fr-FR" dirty="0"/>
              <a:t> </a:t>
            </a:r>
            <a:r>
              <a:rPr lang="fr-FR" dirty="0" err="1"/>
              <a:t>vivere</a:t>
            </a:r>
            <a:r>
              <a:rPr lang="fr-FR" dirty="0"/>
              <a:t>?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tyrannorum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nimirum</a:t>
            </a:r>
            <a:r>
              <a:rPr lang="fr-FR" dirty="0"/>
              <a:t>, in qua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fides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caritas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stabilis</a:t>
            </a:r>
            <a:r>
              <a:rPr lang="fr-FR" dirty="0"/>
              <a:t> </a:t>
            </a:r>
            <a:r>
              <a:rPr lang="fr-FR" dirty="0" err="1"/>
              <a:t>benevolentiae</a:t>
            </a:r>
            <a:r>
              <a:rPr lang="fr-FR" dirty="0"/>
              <a:t> </a:t>
            </a:r>
            <a:r>
              <a:rPr lang="fr-FR" dirty="0" err="1"/>
              <a:t>potest</a:t>
            </a:r>
            <a:r>
              <a:rPr lang="fr-FR" dirty="0"/>
              <a:t> esse </a:t>
            </a:r>
            <a:r>
              <a:rPr lang="fr-FR" dirty="0" err="1"/>
              <a:t>fiducia</a:t>
            </a:r>
            <a:r>
              <a:rPr lang="fr-FR" dirty="0"/>
              <a:t>, </a:t>
            </a:r>
            <a:r>
              <a:rPr lang="fr-FR" dirty="0" err="1"/>
              <a:t>omnia</a:t>
            </a:r>
            <a:r>
              <a:rPr lang="fr-FR" dirty="0"/>
              <a:t> semper suspecta.</a:t>
            </a:r>
          </a:p>
          <a:p>
            <a:pPr lvl="0"/>
            <a:r>
              <a:rPr lang="fr-FR" dirty="0"/>
              <a:t>Sed </a:t>
            </a:r>
            <a:r>
              <a:rPr lang="fr-FR" dirty="0" err="1"/>
              <a:t>tamen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cum </a:t>
            </a:r>
            <a:r>
              <a:rPr lang="fr-FR" dirty="0" err="1"/>
              <a:t>ita</a:t>
            </a:r>
            <a:r>
              <a:rPr lang="fr-FR" dirty="0"/>
              <a:t> </a:t>
            </a:r>
            <a:r>
              <a:rPr lang="fr-FR" dirty="0" err="1"/>
              <a:t>tutius</a:t>
            </a:r>
            <a:r>
              <a:rPr lang="fr-FR" dirty="0"/>
              <a:t> </a:t>
            </a:r>
            <a:r>
              <a:rPr lang="fr-FR" dirty="0" err="1"/>
              <a:t>observentur</a:t>
            </a:r>
            <a:r>
              <a:rPr lang="fr-FR" dirty="0"/>
              <a:t>, quidam vigore </a:t>
            </a:r>
            <a:r>
              <a:rPr lang="fr-FR" dirty="0" err="1"/>
              <a:t>artuum</a:t>
            </a:r>
            <a:r>
              <a:rPr lang="fr-FR" dirty="0"/>
              <a:t> </a:t>
            </a:r>
            <a:r>
              <a:rPr lang="fr-FR" dirty="0" err="1"/>
              <a:t>inminuto</a:t>
            </a:r>
            <a:r>
              <a:rPr lang="fr-FR" dirty="0"/>
              <a:t> </a:t>
            </a:r>
            <a:r>
              <a:rPr lang="fr-FR" dirty="0" err="1"/>
              <a:t>rogati</a:t>
            </a:r>
            <a:r>
              <a:rPr lang="fr-FR" dirty="0"/>
              <a:t> ad </a:t>
            </a:r>
            <a:r>
              <a:rPr lang="fr-FR" dirty="0" err="1"/>
              <a:t>nuptias</a:t>
            </a:r>
            <a:r>
              <a:rPr lang="fr-FR" dirty="0"/>
              <a:t>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aurum</a:t>
            </a:r>
            <a:r>
              <a:rPr lang="fr-FR" dirty="0"/>
              <a:t> </a:t>
            </a:r>
            <a:r>
              <a:rPr lang="fr-FR" dirty="0" err="1"/>
              <a:t>dextris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cavatis</a:t>
            </a:r>
            <a:r>
              <a:rPr lang="fr-FR" dirty="0"/>
              <a:t> </a:t>
            </a:r>
            <a:r>
              <a:rPr lang="fr-FR" dirty="0" err="1"/>
              <a:t>offertur</a:t>
            </a:r>
            <a:r>
              <a:rPr lang="fr-FR" dirty="0"/>
              <a:t>, </a:t>
            </a:r>
            <a:r>
              <a:rPr lang="fr-FR" dirty="0" err="1"/>
              <a:t>inpigre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usque</a:t>
            </a:r>
            <a:r>
              <a:rPr lang="fr-FR" dirty="0"/>
              <a:t> </a:t>
            </a:r>
            <a:r>
              <a:rPr lang="fr-FR" dirty="0" err="1"/>
              <a:t>Spoletium</a:t>
            </a:r>
            <a:r>
              <a:rPr lang="fr-FR" dirty="0"/>
              <a:t> </a:t>
            </a:r>
            <a:r>
              <a:rPr lang="fr-FR" dirty="0" err="1"/>
              <a:t>pergunt</a:t>
            </a:r>
            <a:r>
              <a:rPr lang="fr-FR" dirty="0"/>
              <a:t>.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nobilium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instituta</a:t>
            </a:r>
            <a:r>
              <a:rPr lang="fr-FR" dirty="0"/>
              <a:t>.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1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9BC20F71-4213-D578-480B-9BAD86E6D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7723CF2-FB83-45AB-AA88-90263786A3C0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FF350E8C-89D7-5ABB-4563-2FD60F731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15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38793F-92D8-7E4B-DE99-145994A02CDD}"/>
              </a:ext>
            </a:extLst>
          </p:cNvPr>
          <p:cNvSpPr/>
          <p:nvPr userDrawn="1"/>
        </p:nvSpPr>
        <p:spPr>
          <a:xfrm>
            <a:off x="1112390" y="-1312270"/>
            <a:ext cx="576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A586F-7EF5-28EF-3E99-2B1B6F41AEAA}"/>
              </a:ext>
            </a:extLst>
          </p:cNvPr>
          <p:cNvSpPr/>
          <p:nvPr userDrawn="1"/>
        </p:nvSpPr>
        <p:spPr>
          <a:xfrm>
            <a:off x="1869001" y="-1369075"/>
            <a:ext cx="864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FA529D-38E1-F356-CAA2-8E3CCE4EAF60}"/>
              </a:ext>
            </a:extLst>
          </p:cNvPr>
          <p:cNvSpPr/>
          <p:nvPr userDrawn="1"/>
        </p:nvSpPr>
        <p:spPr>
          <a:xfrm>
            <a:off x="2913612" y="-1404712"/>
            <a:ext cx="1152000" cy="11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B3C8E-8649-2CD6-C431-2C15CCF7A3E4}"/>
              </a:ext>
            </a:extLst>
          </p:cNvPr>
          <p:cNvSpPr/>
          <p:nvPr userDrawn="1"/>
        </p:nvSpPr>
        <p:spPr>
          <a:xfrm>
            <a:off x="643779" y="-1312270"/>
            <a:ext cx="288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4A56E-0225-EA59-8CE5-649A8B9A5510}"/>
              </a:ext>
            </a:extLst>
          </p:cNvPr>
          <p:cNvSpPr/>
          <p:nvPr userDrawn="1"/>
        </p:nvSpPr>
        <p:spPr>
          <a:xfrm>
            <a:off x="-205740" y="5724180"/>
            <a:ext cx="1440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50X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/>
  <p:txStyles>
    <p:titleStyle>
      <a:lvl1pPr marL="0" marR="0" lvl="0" indent="0" algn="l" rtl="0" eaLnBrk="1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algn="l" rtl="0" eaLnBrk="1" hangingPunct="1">
        <a:lnSpc>
          <a:spcPct val="100000"/>
        </a:lnSpc>
        <a:spcBef>
          <a:spcPts val="1417"/>
        </a:spcBef>
        <a:spcAft>
          <a:spcPts val="0"/>
        </a:spcAft>
        <a:tabLst/>
        <a:defRPr lang="fr-FR" sz="10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9">
            <a:extLst>
              <a:ext uri="{FF2B5EF4-FFF2-40B4-BE49-F238E27FC236}">
                <a16:creationId xmlns:a16="http://schemas.microsoft.com/office/drawing/2014/main" id="{8736B429-F8A0-B685-9C57-6B9048938E7A}"/>
              </a:ext>
            </a:extLst>
          </p:cNvPr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4" name="Titre 6">
            <a:extLst>
              <a:ext uri="{FF2B5EF4-FFF2-40B4-BE49-F238E27FC236}">
                <a16:creationId xmlns:a16="http://schemas.microsoft.com/office/drawing/2014/main" id="{62946D3A-6469-FAEB-5ACF-34F022B73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fr-FR"/>
              <a:t>Titre</a:t>
            </a:r>
          </a:p>
        </p:txBody>
      </p:sp>
      <p:cxnSp>
        <p:nvCxnSpPr>
          <p:cNvPr id="9" name="Connecteur droit 11">
            <a:extLst>
              <a:ext uri="{FF2B5EF4-FFF2-40B4-BE49-F238E27FC236}">
                <a16:creationId xmlns:a16="http://schemas.microsoft.com/office/drawing/2014/main" id="{7D4B3BEA-071C-2EBD-5048-7F1B66106F90}"/>
              </a:ext>
            </a:extLst>
          </p:cNvPr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pic>
        <p:nvPicPr>
          <p:cNvPr id="11" name="Image 4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25E05736-0E74-600B-AEAF-86CE350EC3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6478"/>
          <a:stretch>
            <a:fillRect/>
          </a:stretch>
        </p:blipFill>
        <p:spPr>
          <a:xfrm>
            <a:off x="152400" y="245839"/>
            <a:ext cx="2809689" cy="144724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F06B419-9145-8CEE-C7EA-A9F58277C3E5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Délégation régionale académique au numérique éducatif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5E0FC4-AB8A-9636-1ADD-D6753DCF8067}"/>
              </a:ext>
            </a:extLst>
          </p:cNvPr>
          <p:cNvSpPr/>
          <p:nvPr userDrawn="1"/>
        </p:nvSpPr>
        <p:spPr>
          <a:xfrm>
            <a:off x="0" y="-450720"/>
            <a:ext cx="9144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50 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259AE1-87C8-92FC-A2B2-ADBB0CA678D8}"/>
              </a:ext>
            </a:extLst>
          </p:cNvPr>
          <p:cNvSpPr/>
          <p:nvPr userDrawn="1"/>
        </p:nvSpPr>
        <p:spPr>
          <a:xfrm>
            <a:off x="0" y="-74898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4BAAC-C53A-030D-7B66-56357C191FA0}"/>
              </a:ext>
            </a:extLst>
          </p:cNvPr>
          <p:cNvSpPr/>
          <p:nvPr userDrawn="1"/>
        </p:nvSpPr>
        <p:spPr>
          <a:xfrm>
            <a:off x="360000" y="-933119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39944-EE64-8937-92B6-583C8D6A5247}"/>
              </a:ext>
            </a:extLst>
          </p:cNvPr>
          <p:cNvSpPr/>
          <p:nvPr userDrawn="1"/>
        </p:nvSpPr>
        <p:spPr>
          <a:xfrm>
            <a:off x="900000" y="-1302269"/>
            <a:ext cx="72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4X</a:t>
            </a:r>
            <a:endParaRPr lang="fr-FR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C3288C96-58C4-3212-3E58-385B67A5A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3DDBB2C-733B-4FF8-8C7D-CAC13A041B7C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693521C-D657-7811-7E65-2F4718675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115F4B0-D19A-A63A-81F4-9F150ADBDDCE}"/>
              </a:ext>
            </a:extLst>
          </p:cNvPr>
          <p:cNvSpPr/>
          <p:nvPr userDrawn="1"/>
        </p:nvSpPr>
        <p:spPr>
          <a:xfrm>
            <a:off x="360000" y="1693080"/>
            <a:ext cx="8784000" cy="3041868"/>
          </a:xfrm>
          <a:prstGeom prst="rect">
            <a:avLst/>
          </a:prstGeom>
          <a:solidFill>
            <a:srgbClr val="000091"/>
          </a:solidFill>
          <a:ln>
            <a:solidFill>
              <a:srgbClr val="00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</p:sldLayoutIdLst>
  <p:hf hdr="0" ftr="0"/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>
          <a:tab pos="0" algn="l"/>
        </a:tabLst>
        <a:defRPr lang="fr-FR" sz="4000" b="1" i="0" u="none" strike="noStrike" kern="1200" cap="all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  <a:lvl2pPr marL="0" marR="0" lvl="0" indent="0" algn="l" rtl="0" hangingPunct="1">
        <a:lnSpc>
          <a:spcPct val="100000"/>
        </a:lnSpc>
        <a:spcBef>
          <a:spcPts val="499"/>
        </a:spcBef>
        <a:spcAft>
          <a:spcPts val="0"/>
        </a:spcAft>
        <a:buNone/>
        <a:tabLst>
          <a:tab pos="0" algn="l"/>
        </a:tabLst>
        <a:defRPr lang="fr-FR" sz="18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EF767050-16B1-72B1-9E8B-8B5F2CF77D03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b="1762"/>
          <a:stretch>
            <a:fillRect/>
          </a:stretch>
        </p:blipFill>
        <p:spPr>
          <a:xfrm>
            <a:off x="287370" y="116243"/>
            <a:ext cx="1133495" cy="59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DD323D-86D7-A7AB-6580-4CDE0AC5C1AB}"/>
              </a:ext>
            </a:extLst>
          </p:cNvPr>
          <p:cNvSpPr/>
          <p:nvPr userDrawn="1"/>
        </p:nvSpPr>
        <p:spPr>
          <a:xfrm>
            <a:off x="653957" y="-671186"/>
            <a:ext cx="61200" cy="6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320C1-B227-8B5F-E1FE-F9E95C7E4A62}"/>
              </a:ext>
            </a:extLst>
          </p:cNvPr>
          <p:cNvSpPr/>
          <p:nvPr userDrawn="1"/>
        </p:nvSpPr>
        <p:spPr>
          <a:xfrm>
            <a:off x="1173077" y="-674758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38562-8E17-F842-6BEB-8DC6A070E429}"/>
              </a:ext>
            </a:extLst>
          </p:cNvPr>
          <p:cNvSpPr/>
          <p:nvPr userDrawn="1"/>
        </p:nvSpPr>
        <p:spPr>
          <a:xfrm>
            <a:off x="854117" y="-674758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33F434F-6B3D-BB96-476F-D5FFA6C46AAC}"/>
              </a:ext>
            </a:extLst>
          </p:cNvPr>
          <p:cNvSpPr txBox="1"/>
          <p:nvPr userDrawn="1"/>
        </p:nvSpPr>
        <p:spPr>
          <a:xfrm>
            <a:off x="514997" y="-586580"/>
            <a:ext cx="412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1/3x</a:t>
            </a:r>
          </a:p>
        </p:txBody>
      </p:sp>
      <p:cxnSp>
        <p:nvCxnSpPr>
          <p:cNvPr id="13" name="Connecteur droit 11">
            <a:extLst>
              <a:ext uri="{FF2B5EF4-FFF2-40B4-BE49-F238E27FC236}">
                <a16:creationId xmlns:a16="http://schemas.microsoft.com/office/drawing/2014/main" id="{BA6587E7-BB81-3658-5A42-D608F785ADA3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673BA-49F3-CC96-F76D-666EDFDD0DC1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Délégation régionale académique au numérique éducatif</a:t>
            </a: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DAB1A463-E5CB-4258-D2BC-2826795CA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4C08934C-1493-48CC-A2F5-AE7095D0C686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A4F7E074-8E89-1E2A-C263-4ACA388C3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38" r:id="rId3"/>
    <p:sldLayoutId id="2147483735" r:id="rId4"/>
    <p:sldLayoutId id="2147483736" r:id="rId5"/>
    <p:sldLayoutId id="2147483749" r:id="rId6"/>
    <p:sldLayoutId id="2147483747" r:id="rId7"/>
    <p:sldLayoutId id="2147483748" r:id="rId8"/>
    <p:sldLayoutId id="2147483737" r:id="rId9"/>
    <p:sldLayoutId id="2147483750" r:id="rId10"/>
    <p:sldLayoutId id="2147483759" r:id="rId11"/>
  </p:sldLayoutIdLst>
  <p:hf hdr="0" ftr="0"/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25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400"/>
        </a:spcBef>
        <a:spcAft>
          <a:spcPts val="799"/>
        </a:spcAft>
        <a:buClr>
          <a:srgbClr val="000000"/>
        </a:buClr>
        <a:buSzPct val="100000"/>
        <a:buAutoNum type="arabicPeriod"/>
        <a:tabLst/>
        <a:defRPr lang="fr-FR" sz="1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  <a:lvl2pPr marL="252000" marR="0" lvl="1" indent="0" algn="l" rtl="0" hangingPunct="1">
        <a:lnSpc>
          <a:spcPct val="100000"/>
        </a:lnSpc>
        <a:spcBef>
          <a:spcPts val="601"/>
        </a:spcBef>
        <a:spcAft>
          <a:spcPts val="799"/>
        </a:spcAft>
        <a:buClr>
          <a:srgbClr val="000000"/>
        </a:buClr>
        <a:buSzPct val="100000"/>
        <a:buAutoNum type="alphaLcPeriod"/>
        <a:tabLst/>
        <a:defRPr lang="fr-FR" sz="9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00E1B38-AD60-7DBC-0CCA-87B9C1452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26351"/>
          <a:stretch/>
        </p:blipFill>
        <p:spPr>
          <a:xfrm>
            <a:off x="5093258" y="1884413"/>
            <a:ext cx="3684981" cy="25271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Graphique 7" descr="Index pointant vers la droite vu du côté du dos de la main">
            <a:extLst>
              <a:ext uri="{FF2B5EF4-FFF2-40B4-BE49-F238E27FC236}">
                <a16:creationId xmlns:a16="http://schemas.microsoft.com/office/drawing/2014/main" id="{840E5144-99BF-C0F0-0E2E-AC660581D2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56002">
            <a:off x="5301916" y="2029831"/>
            <a:ext cx="457200" cy="45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A3598C-6545-4DBD-190A-2E92E3210B00}"/>
              </a:ext>
            </a:extLst>
          </p:cNvPr>
          <p:cNvSpPr/>
          <p:nvPr userDrawn="1"/>
        </p:nvSpPr>
        <p:spPr>
          <a:xfrm>
            <a:off x="5630779" y="3304673"/>
            <a:ext cx="1042737" cy="1203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9FBC30-9CB9-AF21-1EC9-2EF603E9E111}"/>
              </a:ext>
            </a:extLst>
          </p:cNvPr>
          <p:cNvSpPr txBox="1"/>
          <p:nvPr userDrawn="1"/>
        </p:nvSpPr>
        <p:spPr>
          <a:xfrm>
            <a:off x="5093258" y="1044278"/>
            <a:ext cx="3684981" cy="75405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>
                <a:latin typeface="Marianne" panose="02000000000000000000" pitchFamily="50" charset="0"/>
              </a:rPr>
              <a:t>Pour choisir une disposition du thème :</a:t>
            </a:r>
          </a:p>
          <a:p>
            <a:pPr marL="216000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Clic-droit sur la vignette de la diapo, puis </a:t>
            </a:r>
            <a:r>
              <a:rPr lang="fr-FR" sz="1000" i="1" dirty="0">
                <a:latin typeface="Marianne" panose="02000000000000000000" pitchFamily="50" charset="0"/>
              </a:rPr>
              <a:t>Disposition</a:t>
            </a:r>
          </a:p>
          <a:p>
            <a:pPr marL="216000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Choisir la disposition la plus adaptée</a:t>
            </a:r>
            <a:r>
              <a:rPr lang="fr-FR" sz="1100" dirty="0">
                <a:latin typeface="Marianne" panose="02000000000000000000" pitchFamily="50" charset="0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3B8969-D4BF-37DB-1134-0C345975F332}"/>
              </a:ext>
            </a:extLst>
          </p:cNvPr>
          <p:cNvSpPr txBox="1"/>
          <p:nvPr userDrawn="1"/>
        </p:nvSpPr>
        <p:spPr>
          <a:xfrm>
            <a:off x="361697" y="1044278"/>
            <a:ext cx="4270406" cy="337015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100" b="1" dirty="0">
                <a:latin typeface="Marianne" panose="02000000000000000000" pitchFamily="50" charset="0"/>
              </a:rPr>
              <a:t>Ce document respecte la charte graphique de l’État.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Veuillez</a:t>
            </a:r>
            <a:r>
              <a:rPr lang="fr-FR" sz="1000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ne pas modifier </a:t>
            </a:r>
            <a:r>
              <a:rPr lang="fr-FR" sz="1000" dirty="0">
                <a:latin typeface="Marianne" panose="02000000000000000000" pitchFamily="50" charset="0"/>
              </a:rPr>
              <a:t>l’en-tête (logo RA) ni le pied de page (intitulé </a:t>
            </a:r>
            <a:r>
              <a:rPr lang="fr-FR" sz="1000" dirty="0" err="1">
                <a:latin typeface="Marianne" panose="02000000000000000000" pitchFamily="50" charset="0"/>
              </a:rPr>
              <a:t>Drane</a:t>
            </a:r>
            <a:r>
              <a:rPr lang="fr-FR" sz="1000" dirty="0">
                <a:latin typeface="Marianne" panose="02000000000000000000" pitchFamily="50" charset="0"/>
              </a:rPr>
              <a:t>, numéro de page et date), générés automatiquement.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Merci de</a:t>
            </a:r>
            <a:r>
              <a:rPr lang="fr-FR" sz="1000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respecter la zone d’expression délimitée </a:t>
            </a:r>
            <a:r>
              <a:rPr lang="fr-FR" sz="1000" dirty="0">
                <a:latin typeface="Marianne" panose="02000000000000000000" pitchFamily="50" charset="0"/>
              </a:rPr>
              <a:t>ici par les pointillés rouges.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Il est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interdit de placer du texte ou des images en dehors de cet espace </a:t>
            </a:r>
            <a:r>
              <a:rPr lang="fr-FR" sz="1000" dirty="0">
                <a:latin typeface="Marianne" panose="02000000000000000000" pitchFamily="50" charset="0"/>
              </a:rPr>
              <a:t>.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fr-FR" sz="1200" b="1" dirty="0">
                <a:latin typeface="Marianne" panose="02000000000000000000" pitchFamily="50" charset="0"/>
              </a:rPr>
              <a:t>Conseils de mise en page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Police</a:t>
            </a:r>
            <a:r>
              <a:rPr lang="fr-FR" sz="1000" dirty="0">
                <a:latin typeface="Marianne" panose="02000000000000000000" pitchFamily="50" charset="0"/>
              </a:rPr>
              <a:t> : Utilisez la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police Marianne  </a:t>
            </a:r>
            <a:r>
              <a:rPr lang="fr-FR" sz="1000" dirty="0">
                <a:latin typeface="Marianne" panose="02000000000000000000" pitchFamily="50" charset="0"/>
              </a:rPr>
              <a:t>(ou, à défaut, Arial)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Lisibilité</a:t>
            </a:r>
            <a:r>
              <a:rPr lang="fr-FR" sz="1000" dirty="0">
                <a:latin typeface="Marianne" panose="02000000000000000000" pitchFamily="50" charset="0"/>
              </a:rPr>
              <a:t> :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Aérez vos diapositives </a:t>
            </a:r>
            <a:r>
              <a:rPr lang="fr-FR" sz="1000" dirty="0">
                <a:latin typeface="Marianne" panose="02000000000000000000" pitchFamily="50" charset="0"/>
              </a:rPr>
              <a:t>en ajoutant de l’espace entre les éléments pour faciliter la lecture.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Visuels</a:t>
            </a:r>
            <a:r>
              <a:rPr lang="fr-FR" sz="1000" dirty="0">
                <a:latin typeface="Marianne" panose="02000000000000000000" pitchFamily="50" charset="0"/>
              </a:rPr>
              <a:t> : Intégrez</a:t>
            </a:r>
            <a:r>
              <a:rPr lang="fr-FR" sz="1000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des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images de bonne qualité</a:t>
            </a:r>
            <a:r>
              <a:rPr lang="fr-FR" sz="1000" b="1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dirty="0">
                <a:latin typeface="Marianne" panose="02000000000000000000" pitchFamily="50" charset="0"/>
              </a:rPr>
              <a:t>pour renforcer l’impact visuel de votre présentation.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Alignement</a:t>
            </a:r>
            <a:r>
              <a:rPr lang="fr-FR" sz="1000" dirty="0">
                <a:latin typeface="Marianne" panose="02000000000000000000" pitchFamily="50" charset="0"/>
              </a:rPr>
              <a:t> : Assurez-vous que les éléments sont correctement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alignés pour une présentation harmonieuse</a:t>
            </a:r>
            <a:r>
              <a:rPr lang="fr-FR" sz="1000" dirty="0">
                <a:latin typeface="Marianne" panose="02000000000000000000" pitchFamily="50" charset="0"/>
              </a:rPr>
              <a:t>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F7F14D4-0E5A-4FFC-0C57-44217AC0E3DE}"/>
              </a:ext>
            </a:extLst>
          </p:cNvPr>
          <p:cNvCxnSpPr/>
          <p:nvPr userDrawn="1"/>
        </p:nvCxnSpPr>
        <p:spPr>
          <a:xfrm>
            <a:off x="4900863" y="1044278"/>
            <a:ext cx="0" cy="3367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 6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2CEEEF77-9D1E-8110-E880-0AF31DC031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/>
            <a:alphaModFix/>
          </a:blip>
          <a:srcRect b="1762"/>
          <a:stretch>
            <a:fillRect/>
          </a:stretch>
        </p:blipFill>
        <p:spPr>
          <a:xfrm>
            <a:off x="287370" y="116243"/>
            <a:ext cx="1133495" cy="592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necteur droit 11">
            <a:extLst>
              <a:ext uri="{FF2B5EF4-FFF2-40B4-BE49-F238E27FC236}">
                <a16:creationId xmlns:a16="http://schemas.microsoft.com/office/drawing/2014/main" id="{7B1D957C-E502-1DC3-1159-25777D0EE170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7D93905-D547-DB3E-7C80-4C66083F8B7A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Délégation régionale académique au numérique éducatif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C319F4-89DE-37B7-183E-D7C9EB2E0F2D}"/>
              </a:ext>
            </a:extLst>
          </p:cNvPr>
          <p:cNvSpPr/>
          <p:nvPr userDrawn="1"/>
        </p:nvSpPr>
        <p:spPr>
          <a:xfrm>
            <a:off x="359999" y="1015260"/>
            <a:ext cx="8423638" cy="342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9">
            <a:extLst>
              <a:ext uri="{FF2B5EF4-FFF2-40B4-BE49-F238E27FC236}">
                <a16:creationId xmlns:a16="http://schemas.microsoft.com/office/drawing/2014/main" id="{41044C87-66EE-6DAA-2E3B-07B18B3B4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A02DAE6-76C6-4E9C-840D-D56A1A6015FF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2" name="Espace réservé du numéro de diapositive 15">
            <a:extLst>
              <a:ext uri="{FF2B5EF4-FFF2-40B4-BE49-F238E27FC236}">
                <a16:creationId xmlns:a16="http://schemas.microsoft.com/office/drawing/2014/main" id="{48E0F0CB-0E79-4D5A-A528-D91F54E7B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9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cadre-d-usage-de-l-ia-en-education-45064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rane-versailles.region-academique-idf.fr/spip.php?article146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durl.fr/ExpertsAcad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durl.fr/Veille-I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science/hal-05062217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edunumrech.hypotheses.org/1127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afeia.org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science/hal-05062217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edunumrech.hypotheses.org/1127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61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CA079-6D6B-DB3E-B679-BC53D49A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9AB4640-16A0-E13F-8752-48D8972498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4465" y="715653"/>
            <a:ext cx="8585289" cy="917773"/>
          </a:xfrm>
        </p:spPr>
        <p:txBody>
          <a:bodyPr/>
          <a:lstStyle/>
          <a:p>
            <a:pPr algn="ctr"/>
            <a:r>
              <a:rPr lang="fr-FR" sz="2400" dirty="0"/>
              <a:t>L’IA est-elle au service des apprentissages</a:t>
            </a:r>
            <a:br>
              <a:rPr lang="fr-FR" sz="2400" dirty="0"/>
            </a:br>
            <a:r>
              <a:rPr lang="fr-FR" sz="2400" dirty="0"/>
              <a:t>Qu’avez-vous mis en place ? Que voudriez-vous faire ?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9B1032-9507-6DE1-8D2D-B4F4459207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4ED53C-8C63-B6C4-9792-908E1AB2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EF05EFC-94E2-63DC-2933-1757A28BFC63}"/>
              </a:ext>
            </a:extLst>
          </p:cNvPr>
          <p:cNvGrpSpPr/>
          <p:nvPr/>
        </p:nvGrpSpPr>
        <p:grpSpPr>
          <a:xfrm>
            <a:off x="141662" y="2449543"/>
            <a:ext cx="2775709" cy="1153969"/>
            <a:chOff x="373891" y="2571749"/>
            <a:chExt cx="2775709" cy="1153969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F877A2B-A8F2-44C8-4563-480634C538BD}"/>
                </a:ext>
              </a:extLst>
            </p:cNvPr>
            <p:cNvSpPr txBox="1"/>
            <p:nvPr/>
          </p:nvSpPr>
          <p:spPr>
            <a:xfrm>
              <a:off x="373891" y="3135877"/>
              <a:ext cx="27757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Marianne" panose="02000000000000000000" pitchFamily="50" charset="0"/>
                </a:rPr>
                <a:t>Des postures transformatrices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1A4D60B-19F3-B352-21AA-1093EE7C94E7}"/>
                </a:ext>
              </a:extLst>
            </p:cNvPr>
            <p:cNvSpPr txBox="1"/>
            <p:nvPr/>
          </p:nvSpPr>
          <p:spPr>
            <a:xfrm>
              <a:off x="373891" y="2571749"/>
              <a:ext cx="2659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Marianne" panose="02000000000000000000" pitchFamily="50" charset="0"/>
                </a:rPr>
                <a:t>Des postures de résistance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3349513-A4B2-1DC7-8536-C6105C2FAECB}"/>
                </a:ext>
              </a:extLst>
            </p:cNvPr>
            <p:cNvSpPr txBox="1"/>
            <p:nvPr/>
          </p:nvSpPr>
          <p:spPr>
            <a:xfrm>
              <a:off x="373891" y="2853813"/>
              <a:ext cx="2659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Marianne" panose="02000000000000000000" pitchFamily="50" charset="0"/>
                </a:rPr>
                <a:t>Des postures intermédiaires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F708165-1868-4F4B-FE0E-810FEC8C3D80}"/>
                </a:ext>
              </a:extLst>
            </p:cNvPr>
            <p:cNvSpPr txBox="1"/>
            <p:nvPr/>
          </p:nvSpPr>
          <p:spPr>
            <a:xfrm>
              <a:off x="373891" y="3417941"/>
              <a:ext cx="2659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Marianne" panose="02000000000000000000" pitchFamily="50" charset="0"/>
                </a:rPr>
                <a:t>Des postures constructives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36C01B05-DA5B-F46D-25F1-18482620752E}"/>
              </a:ext>
            </a:extLst>
          </p:cNvPr>
          <p:cNvSpPr txBox="1"/>
          <p:nvPr/>
        </p:nvSpPr>
        <p:spPr>
          <a:xfrm>
            <a:off x="4831566" y="1704462"/>
            <a:ext cx="189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Marianne" panose="02000000000000000000" pitchFamily="50" charset="0"/>
              </a:rPr>
              <a:t>Actions concrètes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2BBE95-A0E3-2E68-B583-83F8880A3F64}"/>
              </a:ext>
            </a:extLst>
          </p:cNvPr>
          <p:cNvSpPr txBox="1"/>
          <p:nvPr/>
        </p:nvSpPr>
        <p:spPr>
          <a:xfrm>
            <a:off x="3219896" y="1858350"/>
            <a:ext cx="175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Marianne" panose="02000000000000000000" pitchFamily="50" charset="0"/>
              </a:rPr>
              <a:t>Priorités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32034E2-6438-B93D-5F56-797A32A68D07}"/>
              </a:ext>
            </a:extLst>
          </p:cNvPr>
          <p:cNvSpPr txBox="1"/>
          <p:nvPr/>
        </p:nvSpPr>
        <p:spPr>
          <a:xfrm>
            <a:off x="6971785" y="1684465"/>
            <a:ext cx="1785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Marianne" panose="02000000000000000000" pitchFamily="50" charset="0"/>
              </a:rPr>
              <a:t>Points d’attention ?</a:t>
            </a:r>
          </a:p>
        </p:txBody>
      </p:sp>
    </p:spTree>
    <p:extLst>
      <p:ext uri="{BB962C8B-B14F-4D97-AF65-F5344CB8AC3E}">
        <p14:creationId xmlns:p14="http://schemas.microsoft.com/office/powerpoint/2010/main" val="109248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AA4BA-C163-0C77-9EE3-921BCAC3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A38CBAE-F89D-3D4A-F3E7-9A15C3EB43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649771"/>
            <a:ext cx="7938153" cy="917773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Que peut-on faire ?</a:t>
            </a:r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D712B-A02B-D0C7-0B28-C9BD2F3C0D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BFF91-FBA8-0089-1EC6-D2CD975A0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EF12CAF-561F-6973-4686-F9C2B0AD6865}"/>
              </a:ext>
            </a:extLst>
          </p:cNvPr>
          <p:cNvGrpSpPr/>
          <p:nvPr/>
        </p:nvGrpSpPr>
        <p:grpSpPr>
          <a:xfrm>
            <a:off x="141662" y="2449543"/>
            <a:ext cx="2775709" cy="1153969"/>
            <a:chOff x="373891" y="2571749"/>
            <a:chExt cx="2775709" cy="1153969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22D7DE2-6E59-9389-CC8C-8D441904555D}"/>
                </a:ext>
              </a:extLst>
            </p:cNvPr>
            <p:cNvSpPr txBox="1"/>
            <p:nvPr/>
          </p:nvSpPr>
          <p:spPr>
            <a:xfrm>
              <a:off x="373891" y="3135877"/>
              <a:ext cx="27757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Marianne" panose="02000000000000000000" pitchFamily="50" charset="0"/>
                </a:rPr>
                <a:t>Des postures transformatrices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EA61700-B5A4-885E-02E9-CE052F5FAA5F}"/>
                </a:ext>
              </a:extLst>
            </p:cNvPr>
            <p:cNvSpPr txBox="1"/>
            <p:nvPr/>
          </p:nvSpPr>
          <p:spPr>
            <a:xfrm>
              <a:off x="373891" y="2571749"/>
              <a:ext cx="2659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Marianne" panose="02000000000000000000" pitchFamily="50" charset="0"/>
                </a:rPr>
                <a:t>Des postures de résistance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466184D-A591-E7D7-A607-ADABE05444BF}"/>
                </a:ext>
              </a:extLst>
            </p:cNvPr>
            <p:cNvSpPr txBox="1"/>
            <p:nvPr/>
          </p:nvSpPr>
          <p:spPr>
            <a:xfrm>
              <a:off x="373891" y="2853813"/>
              <a:ext cx="2659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Marianne" panose="02000000000000000000" pitchFamily="50" charset="0"/>
                </a:rPr>
                <a:t>Des postures intermédiaires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B667327-D02B-2C76-66DD-011E5B86BC58}"/>
                </a:ext>
              </a:extLst>
            </p:cNvPr>
            <p:cNvSpPr txBox="1"/>
            <p:nvPr/>
          </p:nvSpPr>
          <p:spPr>
            <a:xfrm>
              <a:off x="373891" y="3417941"/>
              <a:ext cx="2659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Marianne" panose="02000000000000000000" pitchFamily="50" charset="0"/>
                </a:rPr>
                <a:t>Des postures constructives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F5FB5A9-D009-2E4A-A272-07591CFB6EA0}"/>
              </a:ext>
            </a:extLst>
          </p:cNvPr>
          <p:cNvSpPr txBox="1"/>
          <p:nvPr/>
        </p:nvSpPr>
        <p:spPr>
          <a:xfrm>
            <a:off x="6788631" y="1598675"/>
            <a:ext cx="218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Marianne" panose="02000000000000000000" pitchFamily="50" charset="0"/>
              </a:rPr>
              <a:t>Développer les usages réflexifs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321821-0A35-3A9D-E374-29FE436418C7}"/>
              </a:ext>
            </a:extLst>
          </p:cNvPr>
          <p:cNvSpPr txBox="1"/>
          <p:nvPr/>
        </p:nvSpPr>
        <p:spPr>
          <a:xfrm>
            <a:off x="7268851" y="4020829"/>
            <a:ext cx="162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Marianne" panose="02000000000000000000" pitchFamily="50" charset="0"/>
              </a:rPr>
              <a:t>Repenser l’évaluation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A90B4A-DA44-F24D-06D3-DE920C4CE3B5}"/>
              </a:ext>
            </a:extLst>
          </p:cNvPr>
          <p:cNvSpPr txBox="1"/>
          <p:nvPr/>
        </p:nvSpPr>
        <p:spPr>
          <a:xfrm>
            <a:off x="2917371" y="1626895"/>
            <a:ext cx="1480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Marianne" panose="02000000000000000000" pitchFamily="50" charset="0"/>
              </a:rPr>
              <a:t>Réguler les risques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4FCBD8-2070-A809-CCEA-7DDB640901CD}"/>
              </a:ext>
            </a:extLst>
          </p:cNvPr>
          <p:cNvSpPr txBox="1"/>
          <p:nvPr/>
        </p:nvSpPr>
        <p:spPr>
          <a:xfrm>
            <a:off x="2566640" y="4020829"/>
            <a:ext cx="218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  <a:latin typeface="Marianne" panose="02000000000000000000" pitchFamily="50" charset="0"/>
              </a:rPr>
              <a:t>Co-construire</a:t>
            </a:r>
            <a:r>
              <a:rPr lang="fr-FR" sz="2000" b="1" dirty="0">
                <a:solidFill>
                  <a:srgbClr val="FF0000"/>
                </a:solidFill>
                <a:latin typeface="Marianne" panose="02000000000000000000" pitchFamily="50" charset="0"/>
              </a:rPr>
              <a:t> des règles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341CBA-4B96-9219-8491-F5294AC018F0}"/>
              </a:ext>
            </a:extLst>
          </p:cNvPr>
          <p:cNvSpPr txBox="1"/>
          <p:nvPr/>
        </p:nvSpPr>
        <p:spPr>
          <a:xfrm>
            <a:off x="4672947" y="2166338"/>
            <a:ext cx="162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Transparence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45301D-AC82-463F-245E-94E108096234}"/>
              </a:ext>
            </a:extLst>
          </p:cNvPr>
          <p:cNvSpPr txBox="1"/>
          <p:nvPr/>
        </p:nvSpPr>
        <p:spPr>
          <a:xfrm>
            <a:off x="6726599" y="2890763"/>
            <a:ext cx="162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Métacognition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C42823-FEED-5155-9773-A05F37BA3647}"/>
              </a:ext>
            </a:extLst>
          </p:cNvPr>
          <p:cNvSpPr txBox="1"/>
          <p:nvPr/>
        </p:nvSpPr>
        <p:spPr>
          <a:xfrm>
            <a:off x="6629695" y="3460503"/>
            <a:ext cx="162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Processus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373E2F-4B30-0CEA-9A3E-EE21A2F03A3B}"/>
              </a:ext>
            </a:extLst>
          </p:cNvPr>
          <p:cNvSpPr txBox="1"/>
          <p:nvPr/>
        </p:nvSpPr>
        <p:spPr>
          <a:xfrm>
            <a:off x="6138999" y="3901317"/>
            <a:ext cx="992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Oral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0BB5B7-6B70-B61B-4D3E-4C0FA89158B8}"/>
              </a:ext>
            </a:extLst>
          </p:cNvPr>
          <p:cNvSpPr txBox="1"/>
          <p:nvPr/>
        </p:nvSpPr>
        <p:spPr>
          <a:xfrm>
            <a:off x="4593172" y="4205495"/>
            <a:ext cx="17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Charte d’usage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4BC533A-C016-4787-EC36-B2F9BCCBD4E3}"/>
              </a:ext>
            </a:extLst>
          </p:cNvPr>
          <p:cNvSpPr txBox="1"/>
          <p:nvPr/>
        </p:nvSpPr>
        <p:spPr>
          <a:xfrm>
            <a:off x="3053292" y="3385327"/>
            <a:ext cx="113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Café IA</a:t>
            </a: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Débats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00ED452-BAF0-F23D-2489-521506E4A6AF}"/>
              </a:ext>
            </a:extLst>
          </p:cNvPr>
          <p:cNvSpPr txBox="1"/>
          <p:nvPr/>
        </p:nvSpPr>
        <p:spPr>
          <a:xfrm>
            <a:off x="3541274" y="2515199"/>
            <a:ext cx="113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RGPD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EA584AB-FF8A-20DF-C138-815F7E10A770}"/>
              </a:ext>
            </a:extLst>
          </p:cNvPr>
          <p:cNvSpPr txBox="1"/>
          <p:nvPr/>
        </p:nvSpPr>
        <p:spPr>
          <a:xfrm>
            <a:off x="3547645" y="2869142"/>
            <a:ext cx="113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RIA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C8BE7A-08B1-C8E8-FB74-6D11BEE9F93C}"/>
              </a:ext>
            </a:extLst>
          </p:cNvPr>
          <p:cNvSpPr txBox="1"/>
          <p:nvPr/>
        </p:nvSpPr>
        <p:spPr>
          <a:xfrm>
            <a:off x="4814762" y="2569284"/>
            <a:ext cx="113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Equité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EB6ECC4-3EDC-EC4C-6E8D-A596B22F9D51}"/>
              </a:ext>
            </a:extLst>
          </p:cNvPr>
          <p:cNvSpPr txBox="1"/>
          <p:nvPr/>
        </p:nvSpPr>
        <p:spPr>
          <a:xfrm>
            <a:off x="4514094" y="3476523"/>
            <a:ext cx="187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  <a:latin typeface="Marianne" panose="02000000000000000000" pitchFamily="50" charset="0"/>
              </a:rPr>
              <a:t>Littératie numérique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02D23F-2ADB-069D-BDAB-0AE489619E8F}"/>
              </a:ext>
            </a:extLst>
          </p:cNvPr>
          <p:cNvSpPr txBox="1"/>
          <p:nvPr/>
        </p:nvSpPr>
        <p:spPr>
          <a:xfrm>
            <a:off x="4629512" y="3038419"/>
            <a:ext cx="161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Marianne" panose="02000000000000000000" pitchFamily="50" charset="0"/>
              </a:rPr>
              <a:t>Citoyenneté</a:t>
            </a:r>
          </a:p>
        </p:txBody>
      </p:sp>
    </p:spTree>
    <p:extLst>
      <p:ext uri="{BB962C8B-B14F-4D97-AF65-F5344CB8AC3E}">
        <p14:creationId xmlns:p14="http://schemas.microsoft.com/office/powerpoint/2010/main" val="420404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PlaceHolder 1"/>
          <p:cNvSpPr>
            <a:spLocks noGrp="1"/>
          </p:cNvSpPr>
          <p:nvPr>
            <p:ph type="title"/>
          </p:nvPr>
        </p:nvSpPr>
        <p:spPr>
          <a:xfrm>
            <a:off x="360360" y="879480"/>
            <a:ext cx="8421120" cy="51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Marianne"/>
              </a:rPr>
              <a:t>3.1 L’IA en éducation, cadre d’usage du Ministère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1562" name="ZoneTexte 29"/>
          <p:cNvSpPr/>
          <p:nvPr/>
        </p:nvSpPr>
        <p:spPr>
          <a:xfrm>
            <a:off x="360360" y="4132800"/>
            <a:ext cx="3054240" cy="78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100" b="0" u="none" strike="noStrike">
                <a:solidFill>
                  <a:srgbClr val="A73185"/>
                </a:solidFill>
                <a:effectLst/>
                <a:uFillTx/>
                <a:latin typeface="Marianne"/>
              </a:rPr>
              <a:t>Disponible sur le site du ministère : </a:t>
            </a:r>
            <a:endParaRPr lang="fr-FR" sz="11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100" b="0" u="sng" strike="noStrike">
                <a:solidFill>
                  <a:srgbClr val="467886"/>
                </a:solidFill>
                <a:effectLst/>
                <a:uFillTx/>
                <a:latin typeface="Marianne"/>
                <a:hlinkClick r:id="rId3"/>
              </a:rPr>
              <a:t>https://www.education.gouv.fr/cadre-d-usage-de-l-ia-en-education-450647</a:t>
            </a:r>
            <a:r>
              <a:rPr lang="fr-FR" sz="1100" b="0" u="none" strike="noStrike">
                <a:solidFill>
                  <a:srgbClr val="A73185"/>
                </a:solidFill>
                <a:effectLst/>
                <a:uFillTx/>
                <a:latin typeface="Marianne"/>
              </a:rPr>
              <a:t>   </a:t>
            </a:r>
            <a:endParaRPr lang="fr-FR" sz="11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563" name="Image 3"/>
          <p:cNvPicPr/>
          <p:nvPr/>
        </p:nvPicPr>
        <p:blipFill>
          <a:blip r:embed="rId4"/>
          <a:stretch/>
        </p:blipFill>
        <p:spPr>
          <a:xfrm>
            <a:off x="3415320" y="1348200"/>
            <a:ext cx="5461200" cy="334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4" name="ZoneTexte 25"/>
          <p:cNvSpPr/>
          <p:nvPr/>
        </p:nvSpPr>
        <p:spPr>
          <a:xfrm>
            <a:off x="6565320" y="201960"/>
            <a:ext cx="2261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fr-FR" sz="800" b="0" u="none" strike="noStrike">
                <a:solidFill>
                  <a:schemeClr val="dk1"/>
                </a:solidFill>
                <a:effectLst/>
                <a:uFillTx/>
                <a:latin typeface="Marianne"/>
              </a:rPr>
              <a:t>3. Cadrage et recommandations</a:t>
            </a:r>
            <a:endParaRPr lang="fr-FR" sz="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565" name="Image 5"/>
          <p:cNvPicPr/>
          <p:nvPr/>
        </p:nvPicPr>
        <p:blipFill>
          <a:blip r:embed="rId5"/>
          <a:stretch/>
        </p:blipFill>
        <p:spPr>
          <a:xfrm>
            <a:off x="753840" y="1398600"/>
            <a:ext cx="1910880" cy="266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6" name="PlaceHolder 3"/>
          <p:cNvSpPr/>
          <p:nvPr/>
        </p:nvSpPr>
        <p:spPr>
          <a:xfrm>
            <a:off x="6264000" y="4783680"/>
            <a:ext cx="1346400" cy="3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0B88F17B-0FF5-4AFC-886A-07E6DF8B44F5}" type="slidenum">
              <a:rPr lang="fr-FR" sz="750" b="1" u="none" strike="noStrike">
                <a:solidFill>
                  <a:srgbClr val="000000"/>
                </a:solidFill>
                <a:effectLst/>
                <a:uFillTx/>
                <a:latin typeface="Marianne"/>
                <a:ea typeface="Tahoma"/>
              </a:rPr>
              <a:t>12</a:t>
            </a:fld>
            <a:endParaRPr lang="fr-FR" sz="7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67" name="PlaceHolder 1"/>
          <p:cNvSpPr/>
          <p:nvPr/>
        </p:nvSpPr>
        <p:spPr>
          <a:xfrm>
            <a:off x="7614000" y="4783680"/>
            <a:ext cx="1166400" cy="3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7F514108-05A0-475A-9E21-07EDFD3B90F8}" type="datetime1">
              <a:rPr lang="fr-FR" sz="750" b="1" u="none" strike="noStrike" cap="all">
                <a:solidFill>
                  <a:srgbClr val="000000"/>
                </a:solidFill>
                <a:effectLst/>
                <a:uFillTx/>
                <a:latin typeface="Marianne"/>
                <a:ea typeface="Tahoma"/>
              </a:rPr>
              <a:t>07/12/2025</a:t>
            </a:fld>
            <a:endParaRPr lang="fr-FR" sz="7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00600851-D09B-C988-1E69-A1C9BCA9C5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ABDBB02-2EA4-E360-7B39-4FF2DA64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2" b="13123"/>
          <a:stretch/>
        </p:blipFill>
        <p:spPr>
          <a:xfrm>
            <a:off x="4498257" y="1440737"/>
            <a:ext cx="4285741" cy="23752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86"/>
          <a:stretch>
            <a:fillRect/>
          </a:stretch>
        </p:blipFill>
        <p:spPr>
          <a:xfrm>
            <a:off x="1662892" y="690000"/>
            <a:ext cx="5837016" cy="7276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4"/>
          <a:stretch/>
        </p:blipFill>
        <p:spPr>
          <a:xfrm>
            <a:off x="1858287" y="3831200"/>
            <a:ext cx="4868312" cy="9416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3E27EBF-4441-A032-1490-1D14D8044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b="51106"/>
          <a:stretch>
            <a:fillRect/>
          </a:stretch>
        </p:blipFill>
        <p:spPr>
          <a:xfrm>
            <a:off x="360002" y="1440737"/>
            <a:ext cx="4221398" cy="24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13DE-FC7B-9E95-397D-BFF690CB0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30DCEA-C6F3-AEB2-B90B-2BC68136C6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649771"/>
            <a:ext cx="7938153" cy="917773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Que peut-on faire ?</a:t>
            </a:r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C397F-D4BE-1A9F-7017-89311C7F9A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66D25C-E947-A1F9-C383-643FCA85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54C21FC-B47C-9C34-85FA-F52AF3CDF5A2}"/>
              </a:ext>
            </a:extLst>
          </p:cNvPr>
          <p:cNvSpPr txBox="1"/>
          <p:nvPr/>
        </p:nvSpPr>
        <p:spPr>
          <a:xfrm>
            <a:off x="376464" y="1867882"/>
            <a:ext cx="635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50" charset="0"/>
              </a:rPr>
              <a:t>Des ressources pour poursuivre la réflexion  </a:t>
            </a:r>
          </a:p>
          <a:p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  <a:hlinkClick r:id="rId2"/>
              </a:rPr>
              <a:t>https://edurl.fr/IAenseignement</a:t>
            </a:r>
            <a:endParaRPr lang="fr-FR" dirty="0">
              <a:latin typeface="Marianne" panose="02000000000000000000" pitchFamily="50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EF7AF6A-633F-0E87-6AF7-C65DF5416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621" y="177194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31C74-90A0-900D-2E3B-AFA2FC4C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BEB9A1A-442D-FEF8-859C-52C2DB9A32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649771"/>
            <a:ext cx="7938153" cy="917773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Que peut-on faire ?</a:t>
            </a:r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ED9812-F1A9-4924-0DDA-8C9469CEEF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FC089C-310F-511F-26D2-EEA42551E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516DC4-D14F-094A-1FFE-188054D7384B}"/>
              </a:ext>
            </a:extLst>
          </p:cNvPr>
          <p:cNvSpPr txBox="1"/>
          <p:nvPr/>
        </p:nvSpPr>
        <p:spPr>
          <a:xfrm>
            <a:off x="376464" y="1867882"/>
            <a:ext cx="517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50" charset="0"/>
              </a:rPr>
              <a:t>Des ressources pour vous inspirer sur les utilisations des IA avec les élèves  </a:t>
            </a:r>
          </a:p>
          <a:p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  <a:hlinkClick r:id="rId2"/>
              </a:rPr>
              <a:t>https://edurl.fr/ExpertsAcad</a:t>
            </a:r>
            <a:r>
              <a:rPr lang="fr-FR" dirty="0">
                <a:latin typeface="Marianne" panose="02000000000000000000" pitchFamily="50" charset="0"/>
              </a:rPr>
              <a:t> </a:t>
            </a:r>
          </a:p>
        </p:txBody>
      </p:sp>
      <p:pic>
        <p:nvPicPr>
          <p:cNvPr id="3" name="Image 2" descr="Une image contenant motif, carré, Symétrie, art&#10;&#10;Le contenu généré par l’IA peut être incorrect.">
            <a:extLst>
              <a:ext uri="{FF2B5EF4-FFF2-40B4-BE49-F238E27FC236}">
                <a16:creationId xmlns:a16="http://schemas.microsoft.com/office/drawing/2014/main" id="{361DF454-AA84-BE83-7F8A-4F3C86ED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93" y="1795229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8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CE6C-5A00-A536-83E4-424E534FA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A4DB488-6332-7BF4-0E9D-B1AA20F024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649771"/>
            <a:ext cx="7938153" cy="917773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Que peut-on faire ?</a:t>
            </a:r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FA9C-EC19-1FA6-C51F-62324AB788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C1E377-E96A-CBDE-20F1-11EB25914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0564CC7-A0D6-252D-2FE5-B68D0E9E022A}"/>
              </a:ext>
            </a:extLst>
          </p:cNvPr>
          <p:cNvSpPr txBox="1"/>
          <p:nvPr/>
        </p:nvSpPr>
        <p:spPr>
          <a:xfrm>
            <a:off x="376464" y="1867882"/>
            <a:ext cx="517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50" charset="0"/>
              </a:rPr>
              <a:t>Des sites institutionnels pour faciliter votre veille</a:t>
            </a:r>
          </a:p>
          <a:p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  <a:hlinkClick r:id="rId2"/>
              </a:rPr>
              <a:t>https://edurl.fr/Veille-IA</a:t>
            </a:r>
            <a:r>
              <a:rPr lang="fr-FR" dirty="0">
                <a:latin typeface="Marianne" panose="02000000000000000000" pitchFamily="50" charset="0"/>
              </a:rPr>
              <a:t> </a:t>
            </a:r>
          </a:p>
        </p:txBody>
      </p:sp>
      <p:pic>
        <p:nvPicPr>
          <p:cNvPr id="3" name="Image 2" descr="Une image contenant motif, carré, Symétrie, art&#10;&#10;Le contenu généré par l’IA peut être incorrect.">
            <a:extLst>
              <a:ext uri="{FF2B5EF4-FFF2-40B4-BE49-F238E27FC236}">
                <a16:creationId xmlns:a16="http://schemas.microsoft.com/office/drawing/2014/main" id="{F6A782DC-3B3F-E463-7B51-9A222FA47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93" y="1795229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1E0F62-6E97-8EF7-2691-0DB96B55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616118A-05B1-88BF-5727-1C4641E039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4" y="940056"/>
            <a:ext cx="8181074" cy="92333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2800" dirty="0"/>
              <a:t>Ressources </a:t>
            </a:r>
            <a:r>
              <a:rPr lang="fr-FR" sz="2800" dirty="0" err="1"/>
              <a:t>animateur.ices</a:t>
            </a:r>
            <a:r>
              <a:rPr lang="fr-FR" sz="2800" dirty="0"/>
              <a:t> :</a:t>
            </a:r>
          </a:p>
          <a:p>
            <a:pPr>
              <a:spcBef>
                <a:spcPts val="0"/>
              </a:spcBef>
            </a:pPr>
            <a:r>
              <a:rPr lang="fr-FR" sz="2800" dirty="0"/>
              <a:t>Les verbatims élèves 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357E62-3733-1F0A-B9B7-818CBF35D9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E5FF92-3DBC-0579-5AE2-A4478204A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757E40-EC9B-EB9D-7C0F-0852C3F369F3}"/>
              </a:ext>
            </a:extLst>
          </p:cNvPr>
          <p:cNvSpPr txBox="1"/>
          <p:nvPr/>
        </p:nvSpPr>
        <p:spPr>
          <a:xfrm>
            <a:off x="414235" y="2729615"/>
            <a:ext cx="491250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Ce n’est plu nous qui parlons, mais l’IA.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4D3B39-134A-A2F1-68E7-9B09907C2400}"/>
              </a:ext>
            </a:extLst>
          </p:cNvPr>
          <p:cNvSpPr txBox="1"/>
          <p:nvPr/>
        </p:nvSpPr>
        <p:spPr>
          <a:xfrm>
            <a:off x="414236" y="3272115"/>
            <a:ext cx="793815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Les IA font régresser les savoirs, l’ouverture d’esprit et la critique.»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42B390-9867-3E01-42DE-B1C5D84F8CA8}"/>
              </a:ext>
            </a:extLst>
          </p:cNvPr>
          <p:cNvSpPr txBox="1"/>
          <p:nvPr/>
        </p:nvSpPr>
        <p:spPr>
          <a:xfrm>
            <a:off x="414235" y="3748964"/>
            <a:ext cx="793815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Je pense qu’elle affecte de manière extrêmement négative l’apprentissage...ne nous permettant plus de réfléchir par nous-mêmes.»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2ABE63-7CA2-A8EA-CB48-CDAC67AA21CD}"/>
              </a:ext>
            </a:extLst>
          </p:cNvPr>
          <p:cNvSpPr txBox="1"/>
          <p:nvPr/>
        </p:nvSpPr>
        <p:spPr>
          <a:xfrm>
            <a:off x="410732" y="2049893"/>
            <a:ext cx="4161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Marianne" panose="02000000000000000000" pitchFamily="50" charset="0"/>
              </a:rPr>
              <a:t>Des postures de résistance</a:t>
            </a:r>
          </a:p>
        </p:txBody>
      </p:sp>
      <p:pic>
        <p:nvPicPr>
          <p:cNvPr id="9" name="Image 8" descr="Une image contenant Graphiqu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2D529098-CB8C-FCE3-B7E2-C090B6920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954" y="250287"/>
            <a:ext cx="995363" cy="515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6984B5-0BD8-1516-7561-DCAA1EA3CE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433" t="-1" b="1758"/>
          <a:stretch>
            <a:fillRect/>
          </a:stretch>
        </p:blipFill>
        <p:spPr>
          <a:xfrm>
            <a:off x="8169133" y="360089"/>
            <a:ext cx="743885" cy="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6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385282-2BF3-CBF4-C4AF-A5D51CB8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A34A46-C80F-BCC3-1F0D-F294A113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940056"/>
            <a:ext cx="7938153" cy="1178067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Qu’en disent nos élèves ?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E2CA99-C9EB-31B4-1ACE-09E86F1535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C19583-2B71-796B-BFCF-2C828A309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EDC89F-79DD-F50D-1801-D0F1F41524BB}"/>
              </a:ext>
            </a:extLst>
          </p:cNvPr>
          <p:cNvSpPr txBox="1"/>
          <p:nvPr/>
        </p:nvSpPr>
        <p:spPr>
          <a:xfrm>
            <a:off x="373863" y="2511558"/>
            <a:ext cx="797852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Les IA ne sont pas bien… mais je l’utilise quand même pour avoir de bonnes notes pour rendre fier mes parents.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467518-2A90-5382-3288-B425F3A809FA}"/>
              </a:ext>
            </a:extLst>
          </p:cNvPr>
          <p:cNvSpPr txBox="1"/>
          <p:nvPr/>
        </p:nvSpPr>
        <p:spPr>
          <a:xfrm>
            <a:off x="414236" y="3272115"/>
            <a:ext cx="793815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…Je l’utilise… mais je n’ai pas trop confiance.»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46B58D-C9AF-62AF-6221-26E81F4491F6}"/>
              </a:ext>
            </a:extLst>
          </p:cNvPr>
          <p:cNvSpPr txBox="1"/>
          <p:nvPr/>
        </p:nvSpPr>
        <p:spPr>
          <a:xfrm>
            <a:off x="414235" y="3748964"/>
            <a:ext cx="793815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J’ai plus de temps pour moi.»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F12AC7-9554-97FB-177F-8DDB92B770CE}"/>
              </a:ext>
            </a:extLst>
          </p:cNvPr>
          <p:cNvSpPr txBox="1"/>
          <p:nvPr/>
        </p:nvSpPr>
        <p:spPr>
          <a:xfrm>
            <a:off x="410732" y="2049893"/>
            <a:ext cx="434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Marianne" panose="02000000000000000000" pitchFamily="50" charset="0"/>
              </a:rPr>
              <a:t>Des postures intermédiaires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0392CE-ED29-FCBE-61AE-4E0225694A4E}"/>
              </a:ext>
            </a:extLst>
          </p:cNvPr>
          <p:cNvSpPr txBox="1"/>
          <p:nvPr/>
        </p:nvSpPr>
        <p:spPr>
          <a:xfrm>
            <a:off x="414235" y="4232522"/>
            <a:ext cx="793815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Je l’utilise pour la facilité qu’elle procure.» </a:t>
            </a:r>
          </a:p>
        </p:txBody>
      </p:sp>
      <p:pic>
        <p:nvPicPr>
          <p:cNvPr id="10" name="Image 9" descr="Une image contenant Graphiqu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42F697E6-7381-6FCE-3634-1AD43251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54" y="250287"/>
            <a:ext cx="995363" cy="5155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A241C7-A9AA-D808-8CE6-3F4C5B25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433" t="-1" b="1758"/>
          <a:stretch>
            <a:fillRect/>
          </a:stretch>
        </p:blipFill>
        <p:spPr>
          <a:xfrm>
            <a:off x="8169133" y="360089"/>
            <a:ext cx="743885" cy="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9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20DC33C-26A4-772F-B35F-F8652E1EF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5620D4F-2E15-2314-45DC-88F800AC90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940056"/>
            <a:ext cx="7938153" cy="1178067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Qu’en disent nos élèves ?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729581-6E29-5D2D-27D1-3AE30DF4DB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1864C7-EEEE-74ED-B703-FB741B764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2CB6A0-D2EA-233F-B8CE-511C21A4E353}"/>
              </a:ext>
            </a:extLst>
          </p:cNvPr>
          <p:cNvSpPr txBox="1"/>
          <p:nvPr/>
        </p:nvSpPr>
        <p:spPr>
          <a:xfrm>
            <a:off x="373864" y="2511558"/>
            <a:ext cx="797502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C’est une aide comme une autre… […] tout le monde n’a pas leurs parents pour les aider quand ils en ont besoin.»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DF8728-0F5B-0BD9-E58F-D11F7BFF87C9}"/>
              </a:ext>
            </a:extLst>
          </p:cNvPr>
          <p:cNvSpPr txBox="1"/>
          <p:nvPr/>
        </p:nvSpPr>
        <p:spPr>
          <a:xfrm>
            <a:off x="414236" y="3272115"/>
            <a:ext cx="793815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Il faudrait nous apprendre à les utiliser d’une bonne manière plutôt que de les bannir.»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B1EEB9-4C19-9BF8-1677-034F014C5D8F}"/>
              </a:ext>
            </a:extLst>
          </p:cNvPr>
          <p:cNvSpPr txBox="1"/>
          <p:nvPr/>
        </p:nvSpPr>
        <p:spPr>
          <a:xfrm>
            <a:off x="410732" y="4073294"/>
            <a:ext cx="793815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On l’utilise, ce n’est pas forcément pour avoir des réponses mais pour avoir des idées, ou comprendre comment la démarche.»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DFF503-CD48-A65D-6736-EB6E29DAF0B6}"/>
              </a:ext>
            </a:extLst>
          </p:cNvPr>
          <p:cNvSpPr txBox="1"/>
          <p:nvPr/>
        </p:nvSpPr>
        <p:spPr>
          <a:xfrm>
            <a:off x="410732" y="2049893"/>
            <a:ext cx="420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Marianne" panose="02000000000000000000" pitchFamily="50" charset="0"/>
              </a:rPr>
              <a:t>Des postures constructives</a:t>
            </a:r>
          </a:p>
        </p:txBody>
      </p:sp>
      <p:pic>
        <p:nvPicPr>
          <p:cNvPr id="9" name="Image 8" descr="Une image contenant Graphiqu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C59B76EF-CC9E-A72E-86D6-8B9037D7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54" y="250287"/>
            <a:ext cx="995363" cy="515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B3F9EA-1C5C-4623-0911-94CF7075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433" t="-1" b="1758"/>
          <a:stretch>
            <a:fillRect/>
          </a:stretch>
        </p:blipFill>
        <p:spPr>
          <a:xfrm>
            <a:off x="8169133" y="360089"/>
            <a:ext cx="743885" cy="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1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D4235D98-C9A4-49C3-B852-F87D2E66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3637" y="4833851"/>
            <a:ext cx="1170361" cy="274637"/>
          </a:xfrm>
        </p:spPr>
        <p:txBody>
          <a:bodyPr/>
          <a:lstStyle/>
          <a:p>
            <a:fld id="{7EEF7DB8-998F-4DA0-95FD-7926FC1EF057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9496C8E-0CE8-99A6-C09B-D09B277A6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26599" y="4833851"/>
            <a:ext cx="887039" cy="274637"/>
          </a:xfrm>
        </p:spPr>
        <p:txBody>
          <a:bodyPr/>
          <a:lstStyle/>
          <a:p>
            <a:fld id="{65678B56-B8AD-4EF3-A8FE-C8D0D8AB5AE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5489"/>
            <a:ext cx="2295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"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923034" y="3395955"/>
            <a:ext cx="6267655" cy="1097280"/>
          </a:xfrm>
          <a:prstGeom prst="rect">
            <a:avLst/>
          </a:prstGeom>
        </p:spPr>
        <p:txBody>
          <a:bodyPr lIns="0" tIns="0" rIns="0" bIns="0"/>
          <a:lstStyle>
            <a:lvl1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fr-FR" sz="1700" b="0" i="0" u="none" strike="noStrike" kern="1200" cap="none" spc="0" baseline="0">
                <a:ln>
                  <a:noFill/>
                </a:ln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PingFang SC" pitchFamily="2"/>
                <a:cs typeface="Arial Unicode MS" pitchFamily="2"/>
              </a:defRPr>
            </a:lvl1pPr>
            <a:lvl2pPr marL="457200" marR="0" lvl="0" indent="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</a:tabLst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PingFang SC" pitchFamily="2"/>
                <a:cs typeface="Arial Unicode MS" pitchFamily="2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/>
              <a:t>L’IA peut-elle être </a:t>
            </a:r>
          </a:p>
          <a:p>
            <a:pPr algn="ctr"/>
            <a:r>
              <a:rPr lang="fr-FR" sz="3200" dirty="0"/>
              <a:t>au service des apprentissages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BEBCC8-0571-6FA9-45A5-BC27F11CC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60" y="2023110"/>
            <a:ext cx="21945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3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9713FE-D36D-C89D-D543-62DCC767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28655BA-E53B-EDCA-0821-90C56951EA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940056"/>
            <a:ext cx="7938153" cy="1178067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Qu’en disent nos élèves ?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8A2ADC-2C8E-ACEC-03C7-C4157AE606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E16ADD-156C-A7E2-8795-C00A302A2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427C46-0CBF-6AB7-2E8E-9A34E384ABEF}"/>
              </a:ext>
            </a:extLst>
          </p:cNvPr>
          <p:cNvSpPr txBox="1"/>
          <p:nvPr/>
        </p:nvSpPr>
        <p:spPr>
          <a:xfrm>
            <a:off x="410732" y="2625784"/>
            <a:ext cx="793815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De toute façon, on les utilise ; ça ne sert à rien de l’interdire.»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AB57E2-6650-CBF6-1828-88EDED7824CA}"/>
              </a:ext>
            </a:extLst>
          </p:cNvPr>
          <p:cNvSpPr txBox="1"/>
          <p:nvPr/>
        </p:nvSpPr>
        <p:spPr>
          <a:xfrm>
            <a:off x="414236" y="3272115"/>
            <a:ext cx="793815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Ce n’est pas aux élèves de changer leurs méthodes si le monde évolue et que les profs n’avancent pas.»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B998DE-EF3E-BE30-77B6-3935EE4BC227}"/>
              </a:ext>
            </a:extLst>
          </p:cNvPr>
          <p:cNvSpPr txBox="1"/>
          <p:nvPr/>
        </p:nvSpPr>
        <p:spPr>
          <a:xfrm>
            <a:off x="410732" y="4073294"/>
            <a:ext cx="793815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« Les élèves qui trichent le font car le système scolaire favorise les notes, pas les connaissances.»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273400-717B-BBB7-2AB6-AB39DDA9A76C}"/>
              </a:ext>
            </a:extLst>
          </p:cNvPr>
          <p:cNvSpPr txBox="1"/>
          <p:nvPr/>
        </p:nvSpPr>
        <p:spPr>
          <a:xfrm>
            <a:off x="410732" y="2049893"/>
            <a:ext cx="4667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Marianne" panose="02000000000000000000" pitchFamily="50" charset="0"/>
              </a:rPr>
              <a:t>Des postures transformatrices</a:t>
            </a:r>
          </a:p>
        </p:txBody>
      </p:sp>
      <p:pic>
        <p:nvPicPr>
          <p:cNvPr id="9" name="Image 8" descr="Une image contenant Graphiqu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6A7B581F-848B-CCB1-A4D7-DC4E9254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54" y="250287"/>
            <a:ext cx="995363" cy="515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86AEDE-98E6-AC53-54B7-1F1C7B1D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433" t="-1" b="1758"/>
          <a:stretch>
            <a:fillRect/>
          </a:stretch>
        </p:blipFill>
        <p:spPr>
          <a:xfrm>
            <a:off x="8169133" y="360089"/>
            <a:ext cx="743885" cy="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850BEB2-9C7E-8F7C-357A-E086B79DB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3C009C5-DA84-2482-EEEC-F43CBF9A40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725684"/>
            <a:ext cx="7938153" cy="1022971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Qu’en disent nos élèves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24D55D-653F-0D46-C418-CE39605762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775F24-9E10-702B-C371-4637DA689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86E215-0985-F04D-C9FA-8AD005125C7B}"/>
              </a:ext>
            </a:extLst>
          </p:cNvPr>
          <p:cNvSpPr txBox="1"/>
          <p:nvPr/>
        </p:nvSpPr>
        <p:spPr>
          <a:xfrm>
            <a:off x="187778" y="2303311"/>
            <a:ext cx="4657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50" charset="0"/>
              </a:rPr>
              <a:t>Source : </a:t>
            </a:r>
          </a:p>
          <a:p>
            <a:r>
              <a:rPr lang="fr-FR" dirty="0" err="1">
                <a:latin typeface="Marianne" panose="02000000000000000000" pitchFamily="50" charset="0"/>
                <a:hlinkClick r:id="rId2"/>
              </a:rPr>
              <a:t>GTNum</a:t>
            </a:r>
            <a:r>
              <a:rPr lang="fr-FR" dirty="0">
                <a:latin typeface="Marianne" panose="02000000000000000000" pitchFamily="50" charset="0"/>
                <a:hlinkClick r:id="rId2"/>
              </a:rPr>
              <a:t> #IA2G</a:t>
            </a:r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</a:rPr>
              <a:t>Enquête menée auprès de 1159 élèves</a:t>
            </a:r>
          </a:p>
          <a:p>
            <a:r>
              <a:rPr lang="fr-FR" dirty="0">
                <a:latin typeface="Marianne" panose="02000000000000000000" pitchFamily="50" charset="0"/>
              </a:rPr>
              <a:t>6è au supérieur, majorité de lycéens et lycéennes </a:t>
            </a:r>
          </a:p>
          <a:p>
            <a:r>
              <a:rPr lang="fr-FR" dirty="0">
                <a:latin typeface="Marianne" panose="02000000000000000000" pitchFamily="50" charset="0"/>
              </a:rPr>
              <a:t>Région académique Grand Est</a:t>
            </a:r>
          </a:p>
          <a:p>
            <a:r>
              <a:rPr lang="fr-FR" dirty="0">
                <a:latin typeface="Marianne" panose="02000000000000000000" pitchFamily="50" charset="0"/>
              </a:rPr>
              <a:t>Déc. 2024-Janvier 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141797-0FE2-59CD-60E0-47AFBB4EE780}"/>
              </a:ext>
            </a:extLst>
          </p:cNvPr>
          <p:cNvSpPr txBox="1"/>
          <p:nvPr/>
        </p:nvSpPr>
        <p:spPr>
          <a:xfrm>
            <a:off x="5255067" y="4420977"/>
            <a:ext cx="3816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Marianne" panose="02000000000000000000" pitchFamily="50" charset="0"/>
                <a:hlinkClick r:id="rId3"/>
              </a:rPr>
              <a:t>https://hal.science/hal-05062217</a:t>
            </a:r>
            <a:r>
              <a:rPr lang="fr-FR" dirty="0">
                <a:latin typeface="Marianne" panose="02000000000000000000" pitchFamily="50" charset="0"/>
              </a:rPr>
              <a:t> </a:t>
            </a:r>
          </a:p>
        </p:txBody>
      </p:sp>
      <p:pic>
        <p:nvPicPr>
          <p:cNvPr id="9" name="Image 8" descr="Une image contenant Graphiqu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AD07D507-1AAA-88AE-E081-F010DD1A3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268" y="2168766"/>
            <a:ext cx="1974850" cy="1022972"/>
          </a:xfrm>
          <a:prstGeom prst="rect">
            <a:avLst/>
          </a:prstGeom>
        </p:spPr>
      </p:pic>
      <p:pic>
        <p:nvPicPr>
          <p:cNvPr id="11" name="Image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C0BB5C6E-F734-0053-C0C8-128A618E0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466" y="3354463"/>
            <a:ext cx="2087698" cy="1022972"/>
          </a:xfrm>
          <a:prstGeom prst="rect">
            <a:avLst/>
          </a:prstGeom>
        </p:spPr>
      </p:pic>
      <p:pic>
        <p:nvPicPr>
          <p:cNvPr id="13" name="Image 12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2312B837-2CDF-B9D7-F81B-F6B4C4094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225" y="3359802"/>
            <a:ext cx="1423988" cy="8001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4B3FE2-D0B1-D232-D43C-C837DA5BF8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433" t="-1" b="1758"/>
          <a:stretch>
            <a:fillRect/>
          </a:stretch>
        </p:blipFill>
        <p:spPr>
          <a:xfrm>
            <a:off x="7237362" y="2680252"/>
            <a:ext cx="1475906" cy="4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369E3-397E-4687-E31D-8AAF588D5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ABC141F1-852D-4C36-ED80-7960207E81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116A69F-AFC0-7574-0649-1F928646D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AB13E-C9B1-4E60-B725-5937802A5EA1}" type="slidenum">
              <a:rPr/>
              <a:t>3</a:t>
            </a:fld>
            <a:endParaRPr/>
          </a:p>
        </p:txBody>
      </p:sp>
      <p:pic>
        <p:nvPicPr>
          <p:cNvPr id="9" name="Image 8">
            <a:hlinkClick r:id="rId2"/>
            <a:extLst>
              <a:ext uri="{FF2B5EF4-FFF2-40B4-BE49-F238E27FC236}">
                <a16:creationId xmlns:a16="http://schemas.microsoft.com/office/drawing/2014/main" id="{36C67FE0-41EF-C8EA-C004-CB79CB433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53" y="973623"/>
            <a:ext cx="3580108" cy="17900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BC713E-EA72-2215-D326-B8637AAE6E05}"/>
              </a:ext>
            </a:extLst>
          </p:cNvPr>
          <p:cNvSpPr txBox="1"/>
          <p:nvPr/>
        </p:nvSpPr>
        <p:spPr>
          <a:xfrm>
            <a:off x="6966857" y="4419180"/>
            <a:ext cx="4644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https://cafeia.org/</a:t>
            </a:r>
            <a:r>
              <a:rPr lang="fr-FR" dirty="0"/>
              <a:t> 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CA8EEA97-E4B4-47AC-0574-ACFB400D4061}"/>
              </a:ext>
            </a:extLst>
          </p:cNvPr>
          <p:cNvSpPr txBox="1">
            <a:spLocks/>
          </p:cNvSpPr>
          <p:nvPr/>
        </p:nvSpPr>
        <p:spPr>
          <a:xfrm>
            <a:off x="1388880" y="2809016"/>
            <a:ext cx="6366240" cy="2024834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Clr>
                <a:srgbClr val="000000"/>
              </a:buClr>
              <a:buSzPct val="100000"/>
              <a:buAutoNum type="arabicPeriod"/>
              <a:tabLst/>
              <a:defRPr lang="fr-FR" sz="11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PingFang SC" pitchFamily="2"/>
                <a:cs typeface="Arial Unicode MS" pitchFamily="2"/>
              </a:defRPr>
            </a:lvl1pPr>
            <a:lvl2pPr marL="252000" marR="0" lvl="1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buClr>
                <a:srgbClr val="000000"/>
              </a:buClr>
              <a:buSzPct val="100000"/>
              <a:buAutoNum type="alphaLcPeriod"/>
              <a:tabLst/>
              <a:defRPr lang="fr-FR" sz="9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PingFang SC" pitchFamily="2"/>
                <a:cs typeface="Arial Unicode MS" pitchFamily="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0" algn="l"/>
              </a:tabLst>
            </a:pPr>
            <a:r>
              <a:rPr lang="fr-FR" sz="3600" dirty="0">
                <a:latin typeface="Marianne"/>
                <a:ea typeface="PingFang SC"/>
              </a:rPr>
              <a:t>Une modalité d’essaimage </a:t>
            </a:r>
          </a:p>
          <a:p>
            <a:pPr>
              <a:buFontTx/>
              <a:buNone/>
              <a:tabLst>
                <a:tab pos="0" algn="l"/>
              </a:tabLst>
            </a:pPr>
            <a:r>
              <a:rPr lang="fr-FR" sz="3600" dirty="0">
                <a:latin typeface="Marianne"/>
                <a:ea typeface="PingFang SC"/>
              </a:rPr>
              <a:t>Inspiré par le conseil supérieur du numérique</a:t>
            </a:r>
            <a:endParaRPr lang="fr-FR" sz="3600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412806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body" sz="quarter" idx="18" hasCustomPrompt="1"/>
          </p:nvPr>
        </p:nvSpPr>
        <p:spPr>
          <a:xfrm>
            <a:off x="432530" y="1462445"/>
            <a:ext cx="8287932" cy="758942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fr-FR" sz="3600" b="1" u="none" strike="noStrike" dirty="0">
                <a:solidFill>
                  <a:srgbClr val="000000"/>
                </a:solidFill>
                <a:effectLst/>
                <a:uFillTx/>
                <a:latin typeface="Marianne"/>
                <a:ea typeface="PingFang SC"/>
              </a:rPr>
              <a:t> </a:t>
            </a:r>
            <a:r>
              <a:rPr lang="fr-FR" sz="3600" b="1" dirty="0">
                <a:solidFill>
                  <a:srgbClr val="000000"/>
                </a:solidFill>
                <a:latin typeface="Marianne"/>
                <a:ea typeface="PingFang SC"/>
              </a:rPr>
              <a:t>U</a:t>
            </a:r>
            <a:r>
              <a:rPr lang="fr-FR" sz="3600" b="1" u="none" strike="noStrike" dirty="0">
                <a:solidFill>
                  <a:srgbClr val="000000"/>
                </a:solidFill>
                <a:effectLst/>
                <a:uFillTx/>
                <a:latin typeface="Marianne"/>
                <a:ea typeface="PingFang SC"/>
              </a:rPr>
              <a:t>n espace de </a:t>
            </a:r>
            <a:r>
              <a:rPr lang="fr-FR" sz="3600" b="1" u="none" strike="noStrike" dirty="0">
                <a:solidFill>
                  <a:schemeClr val="dk1"/>
                </a:solidFill>
                <a:effectLst/>
                <a:uFillTx/>
                <a:latin typeface="Marianne"/>
              </a:rPr>
              <a:t>débats et d’échanges</a:t>
            </a:r>
            <a:endParaRPr lang="fr-FR" sz="3600" b="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fr-FR" sz="3600" b="1" u="none" strike="noStrike" dirty="0">
              <a:solidFill>
                <a:srgbClr val="000000"/>
              </a:solidFill>
              <a:effectLst/>
              <a:uFillTx/>
              <a:latin typeface="Mariann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AB13E-C9B1-4E60-B725-5937802A5EA1}" type="slidenum">
              <a:rPr/>
              <a:t>4</a:t>
            </a:fld>
            <a:endParaRPr/>
          </a:p>
        </p:txBody>
      </p:sp>
      <p:sp>
        <p:nvSpPr>
          <p:cNvPr id="199" name="Rectangle 10"/>
          <p:cNvSpPr/>
          <p:nvPr/>
        </p:nvSpPr>
        <p:spPr>
          <a:xfrm>
            <a:off x="363582" y="2571750"/>
            <a:ext cx="3064320" cy="92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5400" b="1" u="none" strike="noStrike" dirty="0">
                <a:solidFill>
                  <a:srgbClr val="FF0000"/>
                </a:solidFill>
                <a:effectLst/>
                <a:uFillTx/>
                <a:latin typeface="Marianne"/>
              </a:rPr>
              <a:t>Informel</a:t>
            </a:r>
            <a:endParaRPr lang="fr-FR" sz="5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0" name="Rectangle 11"/>
          <p:cNvSpPr/>
          <p:nvPr/>
        </p:nvSpPr>
        <p:spPr>
          <a:xfrm>
            <a:off x="3566430" y="3033270"/>
            <a:ext cx="2207520" cy="92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5400" b="1" u="none" strike="noStrike" dirty="0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Marianne"/>
              </a:rPr>
              <a:t>Frugal</a:t>
            </a:r>
            <a:endParaRPr lang="fr-FR" sz="5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1" name="Rectangle 12"/>
          <p:cNvSpPr/>
          <p:nvPr/>
        </p:nvSpPr>
        <p:spPr>
          <a:xfrm>
            <a:off x="1746342" y="3928546"/>
            <a:ext cx="3363120" cy="92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5400" b="1" u="none" strike="noStrike" dirty="0">
                <a:solidFill>
                  <a:srgbClr val="C00000"/>
                </a:solidFill>
                <a:effectLst/>
                <a:uFillTx/>
                <a:latin typeface="Marianne"/>
              </a:rPr>
              <a:t>Pour tous</a:t>
            </a:r>
            <a:endParaRPr lang="fr-FR" sz="5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2" name="Rectangle 13"/>
          <p:cNvSpPr/>
          <p:nvPr/>
        </p:nvSpPr>
        <p:spPr>
          <a:xfrm>
            <a:off x="5788464" y="2505420"/>
            <a:ext cx="3192480" cy="92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5400" b="1" u="none" strike="noStrike" dirty="0">
                <a:solidFill>
                  <a:schemeClr val="accent5"/>
                </a:solidFill>
                <a:effectLst/>
                <a:uFillTx/>
                <a:latin typeface="Marianne"/>
              </a:rPr>
              <a:t>Inspirant</a:t>
            </a:r>
            <a:endParaRPr lang="fr-FR" sz="5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2F3E20-6BFE-F7E7-6475-588350411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14" y="291914"/>
            <a:ext cx="1646778" cy="8233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21F9C4-7493-C929-672F-C96848BCE551}"/>
              </a:ext>
            </a:extLst>
          </p:cNvPr>
          <p:cNvSpPr txBox="1"/>
          <p:nvPr/>
        </p:nvSpPr>
        <p:spPr>
          <a:xfrm>
            <a:off x="5431692" y="3928546"/>
            <a:ext cx="3363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29F5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Marianne"/>
              </a:rPr>
              <a:t> Bienveillant</a:t>
            </a:r>
            <a:endParaRPr lang="fr-FR" dirty="0">
              <a:solidFill>
                <a:srgbClr val="129F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CD3C-BAD2-3E1A-461A-8BB55357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5C424BB-08DF-5797-3E92-FEA4389F6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58424" y="855468"/>
            <a:ext cx="5027152" cy="646176"/>
          </a:xfrm>
        </p:spPr>
        <p:txBody>
          <a:bodyPr/>
          <a:lstStyle/>
          <a:p>
            <a:r>
              <a:rPr lang="fr-FR" dirty="0"/>
              <a:t>La thématique du jour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66D02A-62D3-C22B-D507-F29B578C78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D3CA6D-7712-7DDE-EB57-DDE671893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964A9A-A8D8-006A-1DE5-670A326F9C7C}"/>
              </a:ext>
            </a:extLst>
          </p:cNvPr>
          <p:cNvSpPr txBox="1"/>
          <p:nvPr/>
        </p:nvSpPr>
        <p:spPr>
          <a:xfrm>
            <a:off x="941833" y="1766101"/>
            <a:ext cx="7260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129F50"/>
                </a:solidFill>
                <a:latin typeface="Marianne" panose="02000000000000000000" pitchFamily="50" charset="0"/>
              </a:rPr>
              <a:t>Nos élèves </a:t>
            </a:r>
            <a:r>
              <a:rPr lang="fr-FR" sz="3200" b="1" dirty="0">
                <a:latin typeface="Marianne" panose="02000000000000000000" pitchFamily="50" charset="0"/>
              </a:rPr>
              <a:t>pensent-ils que l’IA est </a:t>
            </a:r>
            <a:r>
              <a:rPr lang="fr-FR" sz="3200" b="1" dirty="0">
                <a:solidFill>
                  <a:srgbClr val="129F50"/>
                </a:solidFill>
                <a:latin typeface="Marianne" panose="02000000000000000000" pitchFamily="50" charset="0"/>
              </a:rPr>
              <a:t>au service de leurs apprentissages </a:t>
            </a:r>
            <a:r>
              <a:rPr lang="fr-FR" sz="3200" b="1" dirty="0">
                <a:latin typeface="Marianne" panose="02000000000000000000" pitchFamily="50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305AD-FBFE-5979-7177-F39AAFC8E06A}"/>
              </a:ext>
            </a:extLst>
          </p:cNvPr>
          <p:cNvSpPr/>
          <p:nvPr/>
        </p:nvSpPr>
        <p:spPr>
          <a:xfrm>
            <a:off x="2971800" y="3584446"/>
            <a:ext cx="3200400" cy="58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Interrogeons-les…</a:t>
            </a:r>
          </a:p>
        </p:txBody>
      </p:sp>
    </p:spTree>
    <p:extLst>
      <p:ext uri="{BB962C8B-B14F-4D97-AF65-F5344CB8AC3E}">
        <p14:creationId xmlns:p14="http://schemas.microsoft.com/office/powerpoint/2010/main" val="243262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B938E-13D1-9CA0-2BD5-83AD58CA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EBBF882-8DFB-7DE5-0000-C76EF7EC08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494" y="1004496"/>
            <a:ext cx="7811227" cy="961315"/>
          </a:xfrm>
        </p:spPr>
        <p:txBody>
          <a:bodyPr/>
          <a:lstStyle/>
          <a:p>
            <a:r>
              <a:rPr lang="fr-FR" sz="2800" dirty="0"/>
              <a:t>Guide Animation : </a:t>
            </a:r>
            <a:br>
              <a:rPr lang="fr-FR" sz="2800" dirty="0"/>
            </a:br>
            <a:r>
              <a:rPr lang="fr-FR" sz="2400" dirty="0"/>
              <a:t>Activité débranchée autour des Verbatims élèves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C2708-9796-FF7D-29AA-7308D5ED67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282B7-7495-702C-63AC-C8598D427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736C23-AB54-6163-C3A2-E0B1EFA887E9}"/>
              </a:ext>
            </a:extLst>
          </p:cNvPr>
          <p:cNvSpPr txBox="1"/>
          <p:nvPr/>
        </p:nvSpPr>
        <p:spPr>
          <a:xfrm>
            <a:off x="448549" y="2121451"/>
            <a:ext cx="8427822" cy="25545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Marianne" panose="02000000000000000000" pitchFamily="50" charset="0"/>
              </a:rPr>
              <a:t>Animateur.ice</a:t>
            </a:r>
            <a:r>
              <a:rPr lang="fr-FR" sz="2000" dirty="0">
                <a:latin typeface="Marianne" panose="02000000000000000000" pitchFamily="50" charset="0"/>
              </a:rPr>
              <a:t> propose les 13 paroles d’élèves (du collège au supérieur) aux participants sous forme de cartes puis met en œuvre l’une ou  2 des activités brise-glace proposées </a:t>
            </a:r>
          </a:p>
          <a:p>
            <a:endParaRPr lang="fr-FR" sz="2000" dirty="0">
              <a:latin typeface="Marianne" panose="02000000000000000000" pitchFamily="50" charset="0"/>
            </a:endParaRPr>
          </a:p>
          <a:p>
            <a:r>
              <a:rPr lang="fr-FR" sz="2000" b="1" dirty="0">
                <a:latin typeface="Marianne" panose="02000000000000000000" pitchFamily="50" charset="0"/>
              </a:rPr>
              <a:t>But : </a:t>
            </a:r>
            <a:r>
              <a:rPr lang="fr-FR" sz="2000" dirty="0">
                <a:latin typeface="Marianne" panose="02000000000000000000" pitchFamily="50" charset="0"/>
              </a:rPr>
              <a:t>amener les membres du groupe à échanger d’abord sur leur ressenti avant de les amener à débattre sur des actions possibles.</a:t>
            </a:r>
          </a:p>
          <a:p>
            <a:endParaRPr lang="fr-FR" sz="2000" dirty="0">
              <a:latin typeface="Marianne" panose="02000000000000000000" pitchFamily="50" charset="0"/>
            </a:endParaRPr>
          </a:p>
          <a:p>
            <a:r>
              <a:rPr lang="fr-FR" sz="2000" dirty="0">
                <a:latin typeface="Marianne" panose="02000000000000000000" pitchFamily="50" charset="0"/>
              </a:rPr>
              <a:t>Description des ateliers en notes de diapo (ci-dessous)</a:t>
            </a:r>
          </a:p>
        </p:txBody>
      </p:sp>
      <p:pic>
        <p:nvPicPr>
          <p:cNvPr id="3" name="Graphique 2" descr="Informations avec un remplissage uni">
            <a:extLst>
              <a:ext uri="{FF2B5EF4-FFF2-40B4-BE49-F238E27FC236}">
                <a16:creationId xmlns:a16="http://schemas.microsoft.com/office/drawing/2014/main" id="{C5137DE5-D3E8-6F86-80D6-295EA78B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094" y="10044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9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D406-9A9D-DDD5-62D6-BA1C71CD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9673E0-4142-64B8-E0B1-ADC9D3732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674682"/>
            <a:ext cx="7938153" cy="961315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</a:t>
            </a:r>
            <a:br>
              <a:rPr lang="fr-FR" sz="2800" dirty="0"/>
            </a:br>
            <a:r>
              <a:rPr lang="fr-FR" sz="2800" dirty="0"/>
              <a:t>Qu’en disent nos élèves ?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FEA806-A4C4-99C4-0023-B5622F6BF2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8A4231-F1A0-A52C-DB85-F846B039C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185686-9F83-BC2A-6153-0069F4BDA708}"/>
              </a:ext>
            </a:extLst>
          </p:cNvPr>
          <p:cNvSpPr txBox="1"/>
          <p:nvPr/>
        </p:nvSpPr>
        <p:spPr>
          <a:xfrm>
            <a:off x="356176" y="1641765"/>
            <a:ext cx="6262337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arianne" panose="02000000000000000000" pitchFamily="50" charset="0"/>
              </a:rPr>
              <a:t>13 paroles d’élèves (du collège au supérieur)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3BE576-1D5B-DBE6-17EF-5F0973B242D0}"/>
              </a:ext>
            </a:extLst>
          </p:cNvPr>
          <p:cNvSpPr txBox="1"/>
          <p:nvPr/>
        </p:nvSpPr>
        <p:spPr>
          <a:xfrm>
            <a:off x="356176" y="2111539"/>
            <a:ext cx="855559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latin typeface="Marianne" panose="02000000000000000000" pitchFamily="50" charset="0"/>
              </a:rPr>
              <a:t>Prendre connaissance de sa citation puis se demander ( ou en parler avec son voisin ou sa voisine ) : 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latin typeface="Marianne" panose="02000000000000000000" pitchFamily="50" charset="0"/>
              </a:rPr>
              <a:t>??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latin typeface="Marianne" panose="02000000000000000000" pitchFamily="50" charset="0"/>
              </a:rPr>
              <a:t>??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A66F2F-EF28-A60C-5F0E-58E421E94CF0}"/>
              </a:ext>
            </a:extLst>
          </p:cNvPr>
          <p:cNvSpPr/>
          <p:nvPr/>
        </p:nvSpPr>
        <p:spPr>
          <a:xfrm>
            <a:off x="3487344" y="4971169"/>
            <a:ext cx="4761711" cy="13351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Diapositive à adapter en fonction des brise-glace choisis</a:t>
            </a:r>
          </a:p>
        </p:txBody>
      </p:sp>
    </p:spTree>
    <p:extLst>
      <p:ext uri="{BB962C8B-B14F-4D97-AF65-F5344CB8AC3E}">
        <p14:creationId xmlns:p14="http://schemas.microsoft.com/office/powerpoint/2010/main" val="413729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E7BF9-CC8F-50B8-558D-776AB2892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DAE438B-185D-108B-C7D5-5DE5A95F50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765885"/>
            <a:ext cx="7938153" cy="917773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Qu’en disent nos élèves ?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C03A7B-0567-6F3A-D030-4F2B100359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2F7609-0047-A47F-9EF1-BB6893A64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B9B0F1F1-6F19-58B4-438E-F4BC3BD2B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8" r="43048" b="2792"/>
          <a:stretch>
            <a:fillRect/>
          </a:stretch>
        </p:blipFill>
        <p:spPr bwMode="auto">
          <a:xfrm>
            <a:off x="2423259" y="1848884"/>
            <a:ext cx="3952496" cy="28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CBD7984-5302-0A50-75B6-15D91F0B942C}"/>
              </a:ext>
            </a:extLst>
          </p:cNvPr>
          <p:cNvSpPr txBox="1"/>
          <p:nvPr/>
        </p:nvSpPr>
        <p:spPr>
          <a:xfrm>
            <a:off x="286807" y="1891787"/>
            <a:ext cx="301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Marianne" panose="02000000000000000000" pitchFamily="50" charset="0"/>
              </a:rPr>
              <a:t>Des postures transformatrices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AC3B79-8826-0F9A-07DA-18CA3214F7DA}"/>
              </a:ext>
            </a:extLst>
          </p:cNvPr>
          <p:cNvSpPr txBox="1"/>
          <p:nvPr/>
        </p:nvSpPr>
        <p:spPr>
          <a:xfrm>
            <a:off x="6291769" y="1848884"/>
            <a:ext cx="264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Marianne" panose="02000000000000000000" pitchFamily="50" charset="0"/>
              </a:rPr>
              <a:t>Des postures de résistance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085E7E-EA0E-DD17-E8F4-5C3C56B8E9F6}"/>
              </a:ext>
            </a:extLst>
          </p:cNvPr>
          <p:cNvSpPr txBox="1"/>
          <p:nvPr/>
        </p:nvSpPr>
        <p:spPr>
          <a:xfrm>
            <a:off x="6267329" y="3761913"/>
            <a:ext cx="251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Marianne" panose="02000000000000000000" pitchFamily="50" charset="0"/>
              </a:rPr>
              <a:t>Des postures intermédiaires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B5785B-EE93-305C-3635-CD24ED9BAE01}"/>
              </a:ext>
            </a:extLst>
          </p:cNvPr>
          <p:cNvSpPr txBox="1"/>
          <p:nvPr/>
        </p:nvSpPr>
        <p:spPr>
          <a:xfrm>
            <a:off x="373891" y="3761912"/>
            <a:ext cx="251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Marianne" panose="02000000000000000000" pitchFamily="50" charset="0"/>
              </a:rPr>
              <a:t>Des postures constructives</a:t>
            </a:r>
          </a:p>
        </p:txBody>
      </p:sp>
      <p:pic>
        <p:nvPicPr>
          <p:cNvPr id="2" name="Image 1" descr="Une image contenant Graphiqu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FF1A2516-7B6C-17CE-5A07-6C579F215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954" y="250287"/>
            <a:ext cx="995363" cy="5155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101D3B-B95E-B805-5AE8-3A3F1B6990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433" t="-1" b="1758"/>
          <a:stretch>
            <a:fillRect/>
          </a:stretch>
        </p:blipFill>
        <p:spPr>
          <a:xfrm>
            <a:off x="8169133" y="360089"/>
            <a:ext cx="743885" cy="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1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00F4-331A-381E-FC02-1EEDDC129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CC78EF-C20C-3435-8A19-A7E71F0582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923" y="725684"/>
            <a:ext cx="7938153" cy="1022971"/>
          </a:xfrm>
        </p:spPr>
        <p:txBody>
          <a:bodyPr/>
          <a:lstStyle/>
          <a:p>
            <a:pPr algn="ctr"/>
            <a:r>
              <a:rPr lang="fr-FR" sz="2800" dirty="0"/>
              <a:t>L’IA est-elle au service des apprentissages ? Qu’en disent nos élèves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6561A4-56EB-E70B-EA8F-CE9C076C18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9E64B0-2EA4-43AD-AB36-E9E2ABE539D5}" type="datetime1">
              <a:rPr lang="fr-FR" smtClean="0"/>
              <a:t>07/12/2025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707E35-2B61-FE04-EE2B-671C43D48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23610B-8721-D1AD-A896-A770981303E8}"/>
              </a:ext>
            </a:extLst>
          </p:cNvPr>
          <p:cNvSpPr txBox="1"/>
          <p:nvPr/>
        </p:nvSpPr>
        <p:spPr>
          <a:xfrm>
            <a:off x="187778" y="2303311"/>
            <a:ext cx="4657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50" charset="0"/>
              </a:rPr>
              <a:t>Source : </a:t>
            </a:r>
          </a:p>
          <a:p>
            <a:r>
              <a:rPr lang="fr-FR" dirty="0" err="1">
                <a:latin typeface="Marianne" panose="02000000000000000000" pitchFamily="50" charset="0"/>
                <a:hlinkClick r:id="rId2"/>
              </a:rPr>
              <a:t>GTNum</a:t>
            </a:r>
            <a:r>
              <a:rPr lang="fr-FR" dirty="0">
                <a:latin typeface="Marianne" panose="02000000000000000000" pitchFamily="50" charset="0"/>
                <a:hlinkClick r:id="rId2"/>
              </a:rPr>
              <a:t> #IA2G</a:t>
            </a:r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</a:rPr>
              <a:t>Enquête menée auprès de 1159 élèves</a:t>
            </a:r>
          </a:p>
          <a:p>
            <a:r>
              <a:rPr lang="fr-FR" dirty="0">
                <a:latin typeface="Marianne" panose="02000000000000000000" pitchFamily="50" charset="0"/>
              </a:rPr>
              <a:t>6è au supérieur, majorité de lycéens et lycéennes </a:t>
            </a:r>
          </a:p>
          <a:p>
            <a:r>
              <a:rPr lang="fr-FR" dirty="0">
                <a:latin typeface="Marianne" panose="02000000000000000000" pitchFamily="50" charset="0"/>
              </a:rPr>
              <a:t>Région académique Grand Est</a:t>
            </a:r>
          </a:p>
          <a:p>
            <a:r>
              <a:rPr lang="fr-FR" dirty="0">
                <a:latin typeface="Marianne" panose="02000000000000000000" pitchFamily="50" charset="0"/>
              </a:rPr>
              <a:t>Déc. 2024-Janvier 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F6B6E2-1E57-2136-22EA-54DC4EE427A9}"/>
              </a:ext>
            </a:extLst>
          </p:cNvPr>
          <p:cNvSpPr txBox="1"/>
          <p:nvPr/>
        </p:nvSpPr>
        <p:spPr>
          <a:xfrm>
            <a:off x="5255067" y="4420977"/>
            <a:ext cx="3816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Marianne" panose="02000000000000000000" pitchFamily="50" charset="0"/>
                <a:hlinkClick r:id="rId3"/>
              </a:rPr>
              <a:t>https://hal.science/hal-05062217</a:t>
            </a:r>
            <a:r>
              <a:rPr lang="fr-FR" dirty="0">
                <a:latin typeface="Marianne" panose="02000000000000000000" pitchFamily="50" charset="0"/>
              </a:rPr>
              <a:t> </a:t>
            </a:r>
          </a:p>
        </p:txBody>
      </p:sp>
      <p:pic>
        <p:nvPicPr>
          <p:cNvPr id="9" name="Image 8" descr="Une image contenant Graphiqu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C1ECC5E5-B4F7-0ED4-0916-81A0B69DD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268" y="2168766"/>
            <a:ext cx="1974850" cy="1022972"/>
          </a:xfrm>
          <a:prstGeom prst="rect">
            <a:avLst/>
          </a:prstGeom>
        </p:spPr>
      </p:pic>
      <p:pic>
        <p:nvPicPr>
          <p:cNvPr id="11" name="Image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590DB7CB-8112-6B0C-39C1-DF262D8DA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466" y="3354463"/>
            <a:ext cx="2087698" cy="1022972"/>
          </a:xfrm>
          <a:prstGeom prst="rect">
            <a:avLst/>
          </a:prstGeom>
        </p:spPr>
      </p:pic>
      <p:pic>
        <p:nvPicPr>
          <p:cNvPr id="13" name="Image 12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953DCC22-F3D0-BC08-04E9-915FEF9A3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225" y="3359802"/>
            <a:ext cx="1423988" cy="8001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A4004D-4642-D4AA-11AD-4092E05883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433" t="-1" b="1758"/>
          <a:stretch>
            <a:fillRect/>
          </a:stretch>
        </p:blipFill>
        <p:spPr>
          <a:xfrm>
            <a:off x="7237362" y="2680252"/>
            <a:ext cx="1475906" cy="4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9312"/>
      </p:ext>
    </p:extLst>
  </p:cSld>
  <p:clrMapOvr>
    <a:masterClrMapping/>
  </p:clrMapOvr>
</p:sld>
</file>

<file path=ppt/theme/theme1.xml><?xml version="1.0" encoding="utf-8"?>
<a:theme xmlns:a="http://schemas.openxmlformats.org/drawingml/2006/main" name="Page Introduc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DraneVRAIDF profs" id="{A7F806A0-BBE3-41D0-B3FC-8EA790FA3699}" vid="{E1155CEE-3275-4CC8-AFB3-7C606438B0EB}"/>
    </a:ext>
  </a:extLst>
</a:theme>
</file>

<file path=ppt/theme/theme2.xml><?xml version="1.0" encoding="utf-8"?>
<a:theme xmlns:a="http://schemas.openxmlformats.org/drawingml/2006/main" name="Titre et sous-tit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DraneVRAIDF profs" id="{A7F806A0-BBE3-41D0-B3FC-8EA790FA3699}" vid="{30C0058E-2B52-4DDC-9E35-CCBDD59705AD}"/>
    </a:ext>
  </a:extLst>
</a:theme>
</file>

<file path=ppt/theme/theme3.xml><?xml version="1.0" encoding="utf-8"?>
<a:theme xmlns:a="http://schemas.openxmlformats.org/drawingml/2006/main" name="Pages intern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DraneVRAIDF profs" id="{A7F806A0-BBE3-41D0-B3FC-8EA790FA3699}" vid="{E3EF4C52-D4F1-4F38-A0C6-C766B72717AF}"/>
    </a:ext>
  </a:extLst>
</a:theme>
</file>

<file path=ppt/theme/theme4.xml><?xml version="1.0" encoding="utf-8"?>
<a:theme xmlns:a="http://schemas.openxmlformats.org/drawingml/2006/main" name="AIDE et CONSEI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DraneVRAIDF profs" id="{A7F806A0-BBE3-41D0-B3FC-8EA790FA3699}" vid="{C43A460D-C1DF-49C4-B6F0-7C29A5C1BF28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f84334-9462-4b10-8088-a1eac6782eae">
      <Terms xmlns="http://schemas.microsoft.com/office/infopath/2007/PartnerControls"/>
    </lcf76f155ced4ddcb4097134ff3c332f>
    <Commentaires xmlns="19f84334-9462-4b10-8088-a1eac6782eae">Télécharger puis modifier VOTRE document
NE PAS MODIFIER CE DOCUMENT MODÈLE</Commentaires>
    <TaxCatchAll xmlns="df12985b-fabd-48e6-89dc-ccf4994907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3F195131FA14EB9707817DE119806" ma:contentTypeVersion="20" ma:contentTypeDescription="Crée un document." ma:contentTypeScope="" ma:versionID="37c6dbbc4c68f36ca3890ed635dff933">
  <xsd:schema xmlns:xsd="http://www.w3.org/2001/XMLSchema" xmlns:xs="http://www.w3.org/2001/XMLSchema" xmlns:p="http://schemas.microsoft.com/office/2006/metadata/properties" xmlns:ns2="df12985b-fabd-48e6-89dc-ccf49949078c" xmlns:ns3="19f84334-9462-4b10-8088-a1eac6782eae" targetNamespace="http://schemas.microsoft.com/office/2006/metadata/properties" ma:root="true" ma:fieldsID="3cec81a834a27685502e22d84440718f" ns2:_="" ns3:_="">
    <xsd:import namespace="df12985b-fabd-48e6-89dc-ccf49949078c"/>
    <xsd:import namespace="19f84334-9462-4b10-8088-a1eac6782e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Commentaire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2985b-fabd-48e6-89dc-ccf4994907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14299b1-590a-4607-a18e-f238416c0e47}" ma:internalName="TaxCatchAll" ma:showField="CatchAllData" ma:web="df12985b-fabd-48e6-89dc-ccf49949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84334-9462-4b10-8088-a1eac6782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aires" ma:index="18" nillable="true" ma:displayName="Commentaires" ma:format="Dropdown" ma:internalName="Commentaires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c0cb0176-2de3-48f0-a0d3-60f39c7fa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CF19BB-C4AD-46F4-992F-AC8D3D6F25C4}">
  <ds:schemaRefs>
    <ds:schemaRef ds:uri="http://purl.org/dc/elements/1.1/"/>
    <ds:schemaRef ds:uri="df12985b-fabd-48e6-89dc-ccf49949078c"/>
    <ds:schemaRef ds:uri="http://schemas.microsoft.com/office/2006/metadata/properties"/>
    <ds:schemaRef ds:uri="19f84334-9462-4b10-8088-a1eac6782eae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344D2E0-1531-4621-8700-AC77E8D97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C2BA1-658E-4556-A60A-1B1FADE73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2985b-fabd-48e6-89dc-ccf49949078c"/>
    <ds:schemaRef ds:uri="19f84334-9462-4b10-8088-a1eac678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TemplateDraneVRAIDF élève V2</Template>
  <TotalTime>517</TotalTime>
  <Words>1087</Words>
  <Application>Microsoft Office PowerPoint</Application>
  <PresentationFormat>Affichage à l'écran (16:9)</PresentationFormat>
  <Paragraphs>174</Paragraphs>
  <Slides>21</Slides>
  <Notes>8</Notes>
  <HiddenSlides>5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5" baseType="lpstr">
      <vt:lpstr>Aptos</vt:lpstr>
      <vt:lpstr>Aptos Display</vt:lpstr>
      <vt:lpstr>Arial</vt:lpstr>
      <vt:lpstr>Arial Unicode MS</vt:lpstr>
      <vt:lpstr>Calibri</vt:lpstr>
      <vt:lpstr>Liberation Sans</vt:lpstr>
      <vt:lpstr>Liberation Serif</vt:lpstr>
      <vt:lpstr>Marianne</vt:lpstr>
      <vt:lpstr>Symbol</vt:lpstr>
      <vt:lpstr>Wingdings</vt:lpstr>
      <vt:lpstr>Page Introduction</vt:lpstr>
      <vt:lpstr>Titre et sous-titre</vt:lpstr>
      <vt:lpstr>Pages internes</vt:lpstr>
      <vt:lpstr>AIDE et CONSEILS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3.1 L’IA en éducation, cadre d’usage du Ministère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chris noullez</dc:creator>
  <cp:keywords/>
  <dc:description/>
  <cp:lastModifiedBy>Anissa Ben-Fadhel</cp:lastModifiedBy>
  <cp:revision>10</cp:revision>
  <dcterms:created xsi:type="dcterms:W3CDTF">2025-11-13T14:10:22Z</dcterms:created>
  <dcterms:modified xsi:type="dcterms:W3CDTF">2025-12-07T19:06:04Z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lianceAssetId">
    <vt:lpwstr/>
  </property>
  <property fmtid="{D5CDD505-2E9C-101B-9397-08002B2CF9AE}" pid="4" name="ContentTypeId">
    <vt:lpwstr>0x0101007AD3F195131FA14EB9707817DE119806</vt:lpwstr>
  </property>
  <property fmtid="{D5CDD505-2E9C-101B-9397-08002B2CF9AE}" pid="5" name="HiddenSlides">
    <vt:i4>3</vt:i4>
  </property>
  <property fmtid="{D5CDD505-2E9C-101B-9397-08002B2CF9AE}" pid="6" name="Manager">
    <vt:lpwstr>Client</vt:lpwstr>
  </property>
  <property fmtid="{D5CDD505-2E9C-101B-9397-08002B2CF9AE}" pid="7" name="Order">
    <vt:r8>1225100</vt:r8>
  </property>
  <property fmtid="{D5CDD505-2E9C-101B-9397-08002B2CF9AE}" pid="8" name="PresentationFormat">
    <vt:lpwstr>Affichage à l'écran (16:9)</vt:lpwstr>
  </property>
  <property fmtid="{D5CDD505-2E9C-101B-9397-08002B2CF9AE}" pid="9" name="Slides">
    <vt:i4>9</vt:i4>
  </property>
  <property fmtid="{D5CDD505-2E9C-101B-9397-08002B2CF9AE}" pid="10" name="TemplateUrl">
    <vt:lpwstr/>
  </property>
  <property fmtid="{D5CDD505-2E9C-101B-9397-08002B2CF9AE}" pid="11" name="_SharedFileIndex">
    <vt:lpwstr/>
  </property>
  <property fmtid="{D5CDD505-2E9C-101B-9397-08002B2CF9AE}" pid="12" name="_SourceUrl">
    <vt:lpwstr/>
  </property>
  <property fmtid="{D5CDD505-2E9C-101B-9397-08002B2CF9AE}" pid="13" name="xd_ProgID">
    <vt:lpwstr/>
  </property>
  <property fmtid="{D5CDD505-2E9C-101B-9397-08002B2CF9AE}" pid="14" name="xd_Signature">
    <vt:bool>false</vt:bool>
  </property>
  <property fmtid="{D5CDD505-2E9C-101B-9397-08002B2CF9AE}" pid="15" name="MediaServiceImageTags">
    <vt:lpwstr/>
  </property>
</Properties>
</file>